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83" r:id="rId2"/>
    <p:sldId id="304" r:id="rId3"/>
    <p:sldId id="329" r:id="rId4"/>
    <p:sldId id="330" r:id="rId5"/>
    <p:sldId id="325" r:id="rId6"/>
    <p:sldId id="365" r:id="rId7"/>
    <p:sldId id="344" r:id="rId8"/>
    <p:sldId id="328" r:id="rId9"/>
    <p:sldId id="345" r:id="rId10"/>
    <p:sldId id="366" r:id="rId11"/>
    <p:sldId id="348" r:id="rId12"/>
    <p:sldId id="371" r:id="rId13"/>
    <p:sldId id="347" r:id="rId14"/>
    <p:sldId id="340" r:id="rId15"/>
    <p:sldId id="338" r:id="rId16"/>
    <p:sldId id="341" r:id="rId17"/>
    <p:sldId id="346" r:id="rId18"/>
    <p:sldId id="367" r:id="rId19"/>
    <p:sldId id="370" r:id="rId20"/>
    <p:sldId id="368" r:id="rId21"/>
    <p:sldId id="353" r:id="rId22"/>
    <p:sldId id="354" r:id="rId23"/>
    <p:sldId id="360" r:id="rId24"/>
    <p:sldId id="361" r:id="rId25"/>
    <p:sldId id="362" r:id="rId26"/>
    <p:sldId id="363" r:id="rId27"/>
    <p:sldId id="372" r:id="rId28"/>
    <p:sldId id="373" r:id="rId29"/>
    <p:sldId id="374" r:id="rId30"/>
    <p:sldId id="375" r:id="rId31"/>
  </p:sldIdLst>
  <p:sldSz cx="12192000" cy="6858000"/>
  <p:notesSz cx="10234613" cy="71040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BFE0"/>
    <a:srgbClr val="FF610F"/>
    <a:srgbClr val="ABE8F5"/>
    <a:srgbClr val="055BE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>
      <p:cViewPr varScale="1">
        <p:scale>
          <a:sx n="80" d="100"/>
          <a:sy n="80" d="100"/>
        </p:scale>
        <p:origin x="-662" y="-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41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D56053-F92B-401C-BAB2-78108711887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943E72-7565-401E-8EA6-4D7301CD9A51}">
      <dgm:prSet/>
      <dgm:spPr/>
      <dgm:t>
        <a:bodyPr/>
        <a:lstStyle/>
        <a:p>
          <a:r>
            <a:rPr lang="es-ES" i="1"/>
            <a:t>Se pedirá información complementaria sobre:</a:t>
          </a:r>
          <a:endParaRPr lang="en-US"/>
        </a:p>
      </dgm:t>
    </dgm:pt>
    <dgm:pt modelId="{514ECA05-E1A9-4CA2-9CA7-771A6B7D0F9C}" type="parTrans" cxnId="{B39A7D38-FC7C-4C36-8BEC-F048C36FD871}">
      <dgm:prSet/>
      <dgm:spPr/>
      <dgm:t>
        <a:bodyPr/>
        <a:lstStyle/>
        <a:p>
          <a:endParaRPr lang="en-US"/>
        </a:p>
      </dgm:t>
    </dgm:pt>
    <dgm:pt modelId="{5C169568-EF41-4807-ADAA-680B04EA322A}" type="sibTrans" cxnId="{B39A7D38-FC7C-4C36-8BEC-F048C36FD871}">
      <dgm:prSet/>
      <dgm:spPr/>
      <dgm:t>
        <a:bodyPr/>
        <a:lstStyle/>
        <a:p>
          <a:endParaRPr lang="en-US"/>
        </a:p>
      </dgm:t>
    </dgm:pt>
    <dgm:pt modelId="{D462E789-4312-451E-930F-58A96E6A286E}">
      <dgm:prSet/>
      <dgm:spPr/>
      <dgm:t>
        <a:bodyPr/>
        <a:lstStyle/>
        <a:p>
          <a:r>
            <a:rPr lang="es-ES" i="1" dirty="0"/>
            <a:t>	Tamaño del proyecto según presupuesto</a:t>
          </a:r>
          <a:endParaRPr lang="en-US" dirty="0"/>
        </a:p>
      </dgm:t>
    </dgm:pt>
    <dgm:pt modelId="{8DDBB5C0-B4B1-494F-96B8-767184593D89}" type="parTrans" cxnId="{02D08504-12C4-47E6-991F-0C2759E1C2B5}">
      <dgm:prSet/>
      <dgm:spPr/>
      <dgm:t>
        <a:bodyPr/>
        <a:lstStyle/>
        <a:p>
          <a:endParaRPr lang="en-US"/>
        </a:p>
      </dgm:t>
    </dgm:pt>
    <dgm:pt modelId="{4E9ADBF8-DAD3-4E24-9D8A-77C2B855C619}" type="sibTrans" cxnId="{02D08504-12C4-47E6-991F-0C2759E1C2B5}">
      <dgm:prSet/>
      <dgm:spPr/>
      <dgm:t>
        <a:bodyPr/>
        <a:lstStyle/>
        <a:p>
          <a:endParaRPr lang="en-US"/>
        </a:p>
      </dgm:t>
    </dgm:pt>
    <dgm:pt modelId="{BEA3513C-5EDD-4EC8-8689-B34839C299BC}">
      <dgm:prSet/>
      <dgm:spPr/>
      <dgm:t>
        <a:bodyPr/>
        <a:lstStyle/>
        <a:p>
          <a:r>
            <a:rPr lang="es-ES" i="1" dirty="0"/>
            <a:t>	Resumen del proyecto</a:t>
          </a:r>
          <a:endParaRPr lang="en-US" dirty="0"/>
        </a:p>
      </dgm:t>
    </dgm:pt>
    <dgm:pt modelId="{B97EA756-3D0A-4BA9-A7BC-F451D02A09CE}" type="parTrans" cxnId="{C87AB681-CC2E-412C-AA28-60B241B965D2}">
      <dgm:prSet/>
      <dgm:spPr/>
      <dgm:t>
        <a:bodyPr/>
        <a:lstStyle/>
        <a:p>
          <a:endParaRPr lang="en-US"/>
        </a:p>
      </dgm:t>
    </dgm:pt>
    <dgm:pt modelId="{0F28C72A-A044-465C-98D8-2158F1F189C1}" type="sibTrans" cxnId="{C87AB681-CC2E-412C-AA28-60B241B965D2}">
      <dgm:prSet/>
      <dgm:spPr/>
      <dgm:t>
        <a:bodyPr/>
        <a:lstStyle/>
        <a:p>
          <a:endParaRPr lang="en-US"/>
        </a:p>
      </dgm:t>
    </dgm:pt>
    <dgm:pt modelId="{6C6B96FF-011C-4927-BB47-921D4058DE1D}">
      <dgm:prSet/>
      <dgm:spPr/>
      <dgm:t>
        <a:bodyPr/>
        <a:lstStyle/>
        <a:p>
          <a:r>
            <a:rPr lang="es-ES" i="1" dirty="0"/>
            <a:t>	Objetivos iniciales del proyecto</a:t>
          </a:r>
          <a:endParaRPr lang="en-US" dirty="0"/>
        </a:p>
      </dgm:t>
    </dgm:pt>
    <dgm:pt modelId="{AA6221FD-3B2F-4188-8C2C-881E7A4DDC47}" type="parTrans" cxnId="{4BE43B60-1AA4-4713-A9A6-A29BFD4739DE}">
      <dgm:prSet/>
      <dgm:spPr/>
      <dgm:t>
        <a:bodyPr/>
        <a:lstStyle/>
        <a:p>
          <a:endParaRPr lang="en-US"/>
        </a:p>
      </dgm:t>
    </dgm:pt>
    <dgm:pt modelId="{C611D0CE-A511-4AFA-851E-2B02EBF3A8D3}" type="sibTrans" cxnId="{4BE43B60-1AA4-4713-A9A6-A29BFD4739DE}">
      <dgm:prSet/>
      <dgm:spPr/>
      <dgm:t>
        <a:bodyPr/>
        <a:lstStyle/>
        <a:p>
          <a:endParaRPr lang="en-US"/>
        </a:p>
      </dgm:t>
    </dgm:pt>
    <dgm:pt modelId="{D5230A68-50E0-4C33-BF1C-47E308D17DBF}">
      <dgm:prSet/>
      <dgm:spPr/>
      <dgm:t>
        <a:bodyPr/>
        <a:lstStyle/>
        <a:p>
          <a:r>
            <a:rPr lang="es-ES" i="1" dirty="0"/>
            <a:t>	Descripción de los principales productos, resultados o servicios</a:t>
          </a:r>
          <a:endParaRPr lang="en-US" dirty="0"/>
        </a:p>
      </dgm:t>
    </dgm:pt>
    <dgm:pt modelId="{68E52B9C-63CA-408B-BEDB-16FD9CEFE0D2}" type="parTrans" cxnId="{7ED1731D-C920-4DB2-B390-A98D81D71EC8}">
      <dgm:prSet/>
      <dgm:spPr/>
      <dgm:t>
        <a:bodyPr/>
        <a:lstStyle/>
        <a:p>
          <a:endParaRPr lang="en-US"/>
        </a:p>
      </dgm:t>
    </dgm:pt>
    <dgm:pt modelId="{54C7F61E-4070-41C0-84D4-B94CD8ACA6B9}" type="sibTrans" cxnId="{7ED1731D-C920-4DB2-B390-A98D81D71EC8}">
      <dgm:prSet/>
      <dgm:spPr/>
      <dgm:t>
        <a:bodyPr/>
        <a:lstStyle/>
        <a:p>
          <a:endParaRPr lang="en-US"/>
        </a:p>
      </dgm:t>
    </dgm:pt>
    <dgm:pt modelId="{99E7D56B-9BB4-4C18-9951-594BB7C66887}">
      <dgm:prSet/>
      <dgm:spPr/>
      <dgm:t>
        <a:bodyPr/>
        <a:lstStyle/>
        <a:p>
          <a:r>
            <a:rPr lang="es-ES" i="1" dirty="0"/>
            <a:t>	Descripción de las principales Fases o Hitos del Proyecto</a:t>
          </a:r>
          <a:endParaRPr lang="en-US" dirty="0"/>
        </a:p>
      </dgm:t>
    </dgm:pt>
    <dgm:pt modelId="{9C04941C-9B8D-47BA-BF6D-94B79DD6B89C}" type="parTrans" cxnId="{1C754D30-ACD2-493F-87E4-029F032511C2}">
      <dgm:prSet/>
      <dgm:spPr/>
      <dgm:t>
        <a:bodyPr/>
        <a:lstStyle/>
        <a:p>
          <a:endParaRPr lang="en-US"/>
        </a:p>
      </dgm:t>
    </dgm:pt>
    <dgm:pt modelId="{9A74C1DF-FFFD-454B-BF03-67CDEA62A15C}" type="sibTrans" cxnId="{1C754D30-ACD2-493F-87E4-029F032511C2}">
      <dgm:prSet/>
      <dgm:spPr/>
      <dgm:t>
        <a:bodyPr/>
        <a:lstStyle/>
        <a:p>
          <a:endParaRPr lang="en-US"/>
        </a:p>
      </dgm:t>
    </dgm:pt>
    <dgm:pt modelId="{DDCFCE02-29D8-43C5-BD68-B66B44A54030}" type="pres">
      <dgm:prSet presAssocID="{43D56053-F92B-401C-BAB2-78108711887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EDDF26E-A960-4CB9-8B66-538EC264A79F}" type="pres">
      <dgm:prSet presAssocID="{13943E72-7565-401E-8EA6-4D7301CD9A51}" presName="thickLine" presStyleLbl="alignNode1" presStyleIdx="0" presStyleCnt="6"/>
      <dgm:spPr/>
    </dgm:pt>
    <dgm:pt modelId="{39800B3F-7C9E-4614-80FD-A8D2E30B77F8}" type="pres">
      <dgm:prSet presAssocID="{13943E72-7565-401E-8EA6-4D7301CD9A51}" presName="horz1" presStyleCnt="0"/>
      <dgm:spPr/>
    </dgm:pt>
    <dgm:pt modelId="{E664129B-62F8-4EBD-B41C-7D32983FBBE8}" type="pres">
      <dgm:prSet presAssocID="{13943E72-7565-401E-8EA6-4D7301CD9A51}" presName="tx1" presStyleLbl="revTx" presStyleIdx="0" presStyleCnt="6"/>
      <dgm:spPr/>
      <dgm:t>
        <a:bodyPr/>
        <a:lstStyle/>
        <a:p>
          <a:endParaRPr lang="es-ES"/>
        </a:p>
      </dgm:t>
    </dgm:pt>
    <dgm:pt modelId="{6656D564-5578-4EDA-8602-93D40BA643A8}" type="pres">
      <dgm:prSet presAssocID="{13943E72-7565-401E-8EA6-4D7301CD9A51}" presName="vert1" presStyleCnt="0"/>
      <dgm:spPr/>
    </dgm:pt>
    <dgm:pt modelId="{E4DD02D0-8C62-457C-BDCF-A09C06D60D93}" type="pres">
      <dgm:prSet presAssocID="{D462E789-4312-451E-930F-58A96E6A286E}" presName="thickLine" presStyleLbl="alignNode1" presStyleIdx="1" presStyleCnt="6"/>
      <dgm:spPr/>
    </dgm:pt>
    <dgm:pt modelId="{C2741397-2494-48B8-A54C-8FF9D02D25BF}" type="pres">
      <dgm:prSet presAssocID="{D462E789-4312-451E-930F-58A96E6A286E}" presName="horz1" presStyleCnt="0"/>
      <dgm:spPr/>
    </dgm:pt>
    <dgm:pt modelId="{1E308B76-E87F-4F31-B1ED-AAD921E03422}" type="pres">
      <dgm:prSet presAssocID="{D462E789-4312-451E-930F-58A96E6A286E}" presName="tx1" presStyleLbl="revTx" presStyleIdx="1" presStyleCnt="6"/>
      <dgm:spPr/>
      <dgm:t>
        <a:bodyPr/>
        <a:lstStyle/>
        <a:p>
          <a:endParaRPr lang="es-ES"/>
        </a:p>
      </dgm:t>
    </dgm:pt>
    <dgm:pt modelId="{4C2AF280-DD72-4462-B64A-321BC95572F6}" type="pres">
      <dgm:prSet presAssocID="{D462E789-4312-451E-930F-58A96E6A286E}" presName="vert1" presStyleCnt="0"/>
      <dgm:spPr/>
    </dgm:pt>
    <dgm:pt modelId="{6FD10EA3-1E80-4EF5-B7F8-6E77FE9C3F0F}" type="pres">
      <dgm:prSet presAssocID="{BEA3513C-5EDD-4EC8-8689-B34839C299BC}" presName="thickLine" presStyleLbl="alignNode1" presStyleIdx="2" presStyleCnt="6"/>
      <dgm:spPr/>
    </dgm:pt>
    <dgm:pt modelId="{C1A5E4F8-13F4-4CAC-A1F7-ACFF89634DE0}" type="pres">
      <dgm:prSet presAssocID="{BEA3513C-5EDD-4EC8-8689-B34839C299BC}" presName="horz1" presStyleCnt="0"/>
      <dgm:spPr/>
    </dgm:pt>
    <dgm:pt modelId="{ABA5C5B4-BA59-4ECC-8D2A-BFF22FACB347}" type="pres">
      <dgm:prSet presAssocID="{BEA3513C-5EDD-4EC8-8689-B34839C299BC}" presName="tx1" presStyleLbl="revTx" presStyleIdx="2" presStyleCnt="6"/>
      <dgm:spPr/>
      <dgm:t>
        <a:bodyPr/>
        <a:lstStyle/>
        <a:p>
          <a:endParaRPr lang="es-ES"/>
        </a:p>
      </dgm:t>
    </dgm:pt>
    <dgm:pt modelId="{B909AA85-5030-4031-BDE9-44D01A475218}" type="pres">
      <dgm:prSet presAssocID="{BEA3513C-5EDD-4EC8-8689-B34839C299BC}" presName="vert1" presStyleCnt="0"/>
      <dgm:spPr/>
    </dgm:pt>
    <dgm:pt modelId="{B3274816-EF12-4CC2-950D-77748F988FCF}" type="pres">
      <dgm:prSet presAssocID="{6C6B96FF-011C-4927-BB47-921D4058DE1D}" presName="thickLine" presStyleLbl="alignNode1" presStyleIdx="3" presStyleCnt="6"/>
      <dgm:spPr/>
    </dgm:pt>
    <dgm:pt modelId="{9130A88E-12E1-4D5D-8D1F-3EB935357805}" type="pres">
      <dgm:prSet presAssocID="{6C6B96FF-011C-4927-BB47-921D4058DE1D}" presName="horz1" presStyleCnt="0"/>
      <dgm:spPr/>
    </dgm:pt>
    <dgm:pt modelId="{794ABB02-5477-45FA-B1FD-6BDE0EA9BD3C}" type="pres">
      <dgm:prSet presAssocID="{6C6B96FF-011C-4927-BB47-921D4058DE1D}" presName="tx1" presStyleLbl="revTx" presStyleIdx="3" presStyleCnt="6"/>
      <dgm:spPr/>
      <dgm:t>
        <a:bodyPr/>
        <a:lstStyle/>
        <a:p>
          <a:endParaRPr lang="es-ES"/>
        </a:p>
      </dgm:t>
    </dgm:pt>
    <dgm:pt modelId="{C9DFECAA-05D7-497A-A195-03F50FD7F7FF}" type="pres">
      <dgm:prSet presAssocID="{6C6B96FF-011C-4927-BB47-921D4058DE1D}" presName="vert1" presStyleCnt="0"/>
      <dgm:spPr/>
    </dgm:pt>
    <dgm:pt modelId="{4A406311-1E44-4990-AE90-1B8E757C3AB8}" type="pres">
      <dgm:prSet presAssocID="{D5230A68-50E0-4C33-BF1C-47E308D17DBF}" presName="thickLine" presStyleLbl="alignNode1" presStyleIdx="4" presStyleCnt="6"/>
      <dgm:spPr/>
    </dgm:pt>
    <dgm:pt modelId="{C5633925-9C22-4937-B286-FA915B88668B}" type="pres">
      <dgm:prSet presAssocID="{D5230A68-50E0-4C33-BF1C-47E308D17DBF}" presName="horz1" presStyleCnt="0"/>
      <dgm:spPr/>
    </dgm:pt>
    <dgm:pt modelId="{02855EC0-A422-4118-8ECE-CCFDEC20E1EB}" type="pres">
      <dgm:prSet presAssocID="{D5230A68-50E0-4C33-BF1C-47E308D17DBF}" presName="tx1" presStyleLbl="revTx" presStyleIdx="4" presStyleCnt="6"/>
      <dgm:spPr/>
      <dgm:t>
        <a:bodyPr/>
        <a:lstStyle/>
        <a:p>
          <a:endParaRPr lang="es-ES"/>
        </a:p>
      </dgm:t>
    </dgm:pt>
    <dgm:pt modelId="{CE3E7507-465C-4CC3-9C53-E14EB0A22982}" type="pres">
      <dgm:prSet presAssocID="{D5230A68-50E0-4C33-BF1C-47E308D17DBF}" presName="vert1" presStyleCnt="0"/>
      <dgm:spPr/>
    </dgm:pt>
    <dgm:pt modelId="{FBDE28A1-76F0-48D9-916D-C1C3D21A2310}" type="pres">
      <dgm:prSet presAssocID="{99E7D56B-9BB4-4C18-9951-594BB7C66887}" presName="thickLine" presStyleLbl="alignNode1" presStyleIdx="5" presStyleCnt="6"/>
      <dgm:spPr/>
    </dgm:pt>
    <dgm:pt modelId="{64353A8D-70AE-4DC2-8A06-482E199C54C0}" type="pres">
      <dgm:prSet presAssocID="{99E7D56B-9BB4-4C18-9951-594BB7C66887}" presName="horz1" presStyleCnt="0"/>
      <dgm:spPr/>
    </dgm:pt>
    <dgm:pt modelId="{D8CF4878-D15F-44F8-AC01-B46D05FA7CAE}" type="pres">
      <dgm:prSet presAssocID="{99E7D56B-9BB4-4C18-9951-594BB7C66887}" presName="tx1" presStyleLbl="revTx" presStyleIdx="5" presStyleCnt="6"/>
      <dgm:spPr/>
      <dgm:t>
        <a:bodyPr/>
        <a:lstStyle/>
        <a:p>
          <a:endParaRPr lang="es-ES"/>
        </a:p>
      </dgm:t>
    </dgm:pt>
    <dgm:pt modelId="{FACE66CA-39EC-44FF-8961-B1526721C713}" type="pres">
      <dgm:prSet presAssocID="{99E7D56B-9BB4-4C18-9951-594BB7C66887}" presName="vert1" presStyleCnt="0"/>
      <dgm:spPr/>
    </dgm:pt>
  </dgm:ptLst>
  <dgm:cxnLst>
    <dgm:cxn modelId="{BC76D881-BF74-4151-A053-6D89D0C0E88D}" type="presOf" srcId="{99E7D56B-9BB4-4C18-9951-594BB7C66887}" destId="{D8CF4878-D15F-44F8-AC01-B46D05FA7CAE}" srcOrd="0" destOrd="0" presId="urn:microsoft.com/office/officeart/2008/layout/LinedList"/>
    <dgm:cxn modelId="{85AE3921-A108-4E1A-81BF-0E00C40BBAB4}" type="presOf" srcId="{43D56053-F92B-401C-BAB2-78108711887B}" destId="{DDCFCE02-29D8-43C5-BD68-B66B44A54030}" srcOrd="0" destOrd="0" presId="urn:microsoft.com/office/officeart/2008/layout/LinedList"/>
    <dgm:cxn modelId="{9429AEC8-7F99-4369-A658-54698AAD045D}" type="presOf" srcId="{6C6B96FF-011C-4927-BB47-921D4058DE1D}" destId="{794ABB02-5477-45FA-B1FD-6BDE0EA9BD3C}" srcOrd="0" destOrd="0" presId="urn:microsoft.com/office/officeart/2008/layout/LinedList"/>
    <dgm:cxn modelId="{4BE43B60-1AA4-4713-A9A6-A29BFD4739DE}" srcId="{43D56053-F92B-401C-BAB2-78108711887B}" destId="{6C6B96FF-011C-4927-BB47-921D4058DE1D}" srcOrd="3" destOrd="0" parTransId="{AA6221FD-3B2F-4188-8C2C-881E7A4DDC47}" sibTransId="{C611D0CE-A511-4AFA-851E-2B02EBF3A8D3}"/>
    <dgm:cxn modelId="{C87AB681-CC2E-412C-AA28-60B241B965D2}" srcId="{43D56053-F92B-401C-BAB2-78108711887B}" destId="{BEA3513C-5EDD-4EC8-8689-B34839C299BC}" srcOrd="2" destOrd="0" parTransId="{B97EA756-3D0A-4BA9-A7BC-F451D02A09CE}" sibTransId="{0F28C72A-A044-465C-98D8-2158F1F189C1}"/>
    <dgm:cxn modelId="{1C754D30-ACD2-493F-87E4-029F032511C2}" srcId="{43D56053-F92B-401C-BAB2-78108711887B}" destId="{99E7D56B-9BB4-4C18-9951-594BB7C66887}" srcOrd="5" destOrd="0" parTransId="{9C04941C-9B8D-47BA-BF6D-94B79DD6B89C}" sibTransId="{9A74C1DF-FFFD-454B-BF03-67CDEA62A15C}"/>
    <dgm:cxn modelId="{B39A7D38-FC7C-4C36-8BEC-F048C36FD871}" srcId="{43D56053-F92B-401C-BAB2-78108711887B}" destId="{13943E72-7565-401E-8EA6-4D7301CD9A51}" srcOrd="0" destOrd="0" parTransId="{514ECA05-E1A9-4CA2-9CA7-771A6B7D0F9C}" sibTransId="{5C169568-EF41-4807-ADAA-680B04EA322A}"/>
    <dgm:cxn modelId="{1C9F8D8A-9E2C-46C9-A3F7-937597FA5458}" type="presOf" srcId="{D5230A68-50E0-4C33-BF1C-47E308D17DBF}" destId="{02855EC0-A422-4118-8ECE-CCFDEC20E1EB}" srcOrd="0" destOrd="0" presId="urn:microsoft.com/office/officeart/2008/layout/LinedList"/>
    <dgm:cxn modelId="{307D47BD-C6E9-4F11-B47B-4254F6722C5B}" type="presOf" srcId="{D462E789-4312-451E-930F-58A96E6A286E}" destId="{1E308B76-E87F-4F31-B1ED-AAD921E03422}" srcOrd="0" destOrd="0" presId="urn:microsoft.com/office/officeart/2008/layout/LinedList"/>
    <dgm:cxn modelId="{7566887B-E46A-4E0E-BAC2-699C2CA1FE65}" type="presOf" srcId="{BEA3513C-5EDD-4EC8-8689-B34839C299BC}" destId="{ABA5C5B4-BA59-4ECC-8D2A-BFF22FACB347}" srcOrd="0" destOrd="0" presId="urn:microsoft.com/office/officeart/2008/layout/LinedList"/>
    <dgm:cxn modelId="{02D08504-12C4-47E6-991F-0C2759E1C2B5}" srcId="{43D56053-F92B-401C-BAB2-78108711887B}" destId="{D462E789-4312-451E-930F-58A96E6A286E}" srcOrd="1" destOrd="0" parTransId="{8DDBB5C0-B4B1-494F-96B8-767184593D89}" sibTransId="{4E9ADBF8-DAD3-4E24-9D8A-77C2B855C619}"/>
    <dgm:cxn modelId="{7ED1731D-C920-4DB2-B390-A98D81D71EC8}" srcId="{43D56053-F92B-401C-BAB2-78108711887B}" destId="{D5230A68-50E0-4C33-BF1C-47E308D17DBF}" srcOrd="4" destOrd="0" parTransId="{68E52B9C-63CA-408B-BEDB-16FD9CEFE0D2}" sibTransId="{54C7F61E-4070-41C0-84D4-B94CD8ACA6B9}"/>
    <dgm:cxn modelId="{FF41F02E-2DC2-47F6-A838-7E5E285C7070}" type="presOf" srcId="{13943E72-7565-401E-8EA6-4D7301CD9A51}" destId="{E664129B-62F8-4EBD-B41C-7D32983FBBE8}" srcOrd="0" destOrd="0" presId="urn:microsoft.com/office/officeart/2008/layout/LinedList"/>
    <dgm:cxn modelId="{550F0842-CCEE-47B7-9CF7-70F6FC750799}" type="presParOf" srcId="{DDCFCE02-29D8-43C5-BD68-B66B44A54030}" destId="{0EDDF26E-A960-4CB9-8B66-538EC264A79F}" srcOrd="0" destOrd="0" presId="urn:microsoft.com/office/officeart/2008/layout/LinedList"/>
    <dgm:cxn modelId="{4FEA9648-0FBC-4A72-9219-09BB1C63891E}" type="presParOf" srcId="{DDCFCE02-29D8-43C5-BD68-B66B44A54030}" destId="{39800B3F-7C9E-4614-80FD-A8D2E30B77F8}" srcOrd="1" destOrd="0" presId="urn:microsoft.com/office/officeart/2008/layout/LinedList"/>
    <dgm:cxn modelId="{1665CA20-D94B-4917-8973-BA2762105C05}" type="presParOf" srcId="{39800B3F-7C9E-4614-80FD-A8D2E30B77F8}" destId="{E664129B-62F8-4EBD-B41C-7D32983FBBE8}" srcOrd="0" destOrd="0" presId="urn:microsoft.com/office/officeart/2008/layout/LinedList"/>
    <dgm:cxn modelId="{7610CAD9-8DBA-41E4-B2BC-46E4B7ADE2E1}" type="presParOf" srcId="{39800B3F-7C9E-4614-80FD-A8D2E30B77F8}" destId="{6656D564-5578-4EDA-8602-93D40BA643A8}" srcOrd="1" destOrd="0" presId="urn:microsoft.com/office/officeart/2008/layout/LinedList"/>
    <dgm:cxn modelId="{068FEA6F-C1F8-42C2-91D8-107FC8458B4A}" type="presParOf" srcId="{DDCFCE02-29D8-43C5-BD68-B66B44A54030}" destId="{E4DD02D0-8C62-457C-BDCF-A09C06D60D93}" srcOrd="2" destOrd="0" presId="urn:microsoft.com/office/officeart/2008/layout/LinedList"/>
    <dgm:cxn modelId="{324EF717-0EFC-4974-ADC4-56A6DF09C0E4}" type="presParOf" srcId="{DDCFCE02-29D8-43C5-BD68-B66B44A54030}" destId="{C2741397-2494-48B8-A54C-8FF9D02D25BF}" srcOrd="3" destOrd="0" presId="urn:microsoft.com/office/officeart/2008/layout/LinedList"/>
    <dgm:cxn modelId="{1BC0BE7A-508C-49DC-B264-447317445DCB}" type="presParOf" srcId="{C2741397-2494-48B8-A54C-8FF9D02D25BF}" destId="{1E308B76-E87F-4F31-B1ED-AAD921E03422}" srcOrd="0" destOrd="0" presId="urn:microsoft.com/office/officeart/2008/layout/LinedList"/>
    <dgm:cxn modelId="{84C032AF-9326-4554-929B-E6D8EFF14B3B}" type="presParOf" srcId="{C2741397-2494-48B8-A54C-8FF9D02D25BF}" destId="{4C2AF280-DD72-4462-B64A-321BC95572F6}" srcOrd="1" destOrd="0" presId="urn:microsoft.com/office/officeart/2008/layout/LinedList"/>
    <dgm:cxn modelId="{4A2AFFE0-F898-461A-9478-AD69241E91F6}" type="presParOf" srcId="{DDCFCE02-29D8-43C5-BD68-B66B44A54030}" destId="{6FD10EA3-1E80-4EF5-B7F8-6E77FE9C3F0F}" srcOrd="4" destOrd="0" presId="urn:microsoft.com/office/officeart/2008/layout/LinedList"/>
    <dgm:cxn modelId="{4A4D48F3-B275-4865-ACE3-36596489D932}" type="presParOf" srcId="{DDCFCE02-29D8-43C5-BD68-B66B44A54030}" destId="{C1A5E4F8-13F4-4CAC-A1F7-ACFF89634DE0}" srcOrd="5" destOrd="0" presId="urn:microsoft.com/office/officeart/2008/layout/LinedList"/>
    <dgm:cxn modelId="{5EEC6FE9-D201-436A-B472-9C98FCC82098}" type="presParOf" srcId="{C1A5E4F8-13F4-4CAC-A1F7-ACFF89634DE0}" destId="{ABA5C5B4-BA59-4ECC-8D2A-BFF22FACB347}" srcOrd="0" destOrd="0" presId="urn:microsoft.com/office/officeart/2008/layout/LinedList"/>
    <dgm:cxn modelId="{595DB108-5B8C-4904-8688-011186E5459B}" type="presParOf" srcId="{C1A5E4F8-13F4-4CAC-A1F7-ACFF89634DE0}" destId="{B909AA85-5030-4031-BDE9-44D01A475218}" srcOrd="1" destOrd="0" presId="urn:microsoft.com/office/officeart/2008/layout/LinedList"/>
    <dgm:cxn modelId="{5BA2EA35-3206-4F19-A9CF-AED546B17D69}" type="presParOf" srcId="{DDCFCE02-29D8-43C5-BD68-B66B44A54030}" destId="{B3274816-EF12-4CC2-950D-77748F988FCF}" srcOrd="6" destOrd="0" presId="urn:microsoft.com/office/officeart/2008/layout/LinedList"/>
    <dgm:cxn modelId="{C96C021C-0CDE-431F-8BEF-CFAD3AD65E9A}" type="presParOf" srcId="{DDCFCE02-29D8-43C5-BD68-B66B44A54030}" destId="{9130A88E-12E1-4D5D-8D1F-3EB935357805}" srcOrd="7" destOrd="0" presId="urn:microsoft.com/office/officeart/2008/layout/LinedList"/>
    <dgm:cxn modelId="{43D514CE-657B-496E-A6DA-1C8FD209F9A4}" type="presParOf" srcId="{9130A88E-12E1-4D5D-8D1F-3EB935357805}" destId="{794ABB02-5477-45FA-B1FD-6BDE0EA9BD3C}" srcOrd="0" destOrd="0" presId="urn:microsoft.com/office/officeart/2008/layout/LinedList"/>
    <dgm:cxn modelId="{D5498102-B030-44B2-AD42-55969D7396FD}" type="presParOf" srcId="{9130A88E-12E1-4D5D-8D1F-3EB935357805}" destId="{C9DFECAA-05D7-497A-A195-03F50FD7F7FF}" srcOrd="1" destOrd="0" presId="urn:microsoft.com/office/officeart/2008/layout/LinedList"/>
    <dgm:cxn modelId="{C5778ADD-2C7D-4B71-99D1-610E941D56D1}" type="presParOf" srcId="{DDCFCE02-29D8-43C5-BD68-B66B44A54030}" destId="{4A406311-1E44-4990-AE90-1B8E757C3AB8}" srcOrd="8" destOrd="0" presId="urn:microsoft.com/office/officeart/2008/layout/LinedList"/>
    <dgm:cxn modelId="{A129727D-A263-4AB8-B3FC-8E61DC99C506}" type="presParOf" srcId="{DDCFCE02-29D8-43C5-BD68-B66B44A54030}" destId="{C5633925-9C22-4937-B286-FA915B88668B}" srcOrd="9" destOrd="0" presId="urn:microsoft.com/office/officeart/2008/layout/LinedList"/>
    <dgm:cxn modelId="{9EA5A664-91A3-4D2E-9117-EC93BC25541E}" type="presParOf" srcId="{C5633925-9C22-4937-B286-FA915B88668B}" destId="{02855EC0-A422-4118-8ECE-CCFDEC20E1EB}" srcOrd="0" destOrd="0" presId="urn:microsoft.com/office/officeart/2008/layout/LinedList"/>
    <dgm:cxn modelId="{51A7D00F-088A-493E-ABB8-84357A8261F2}" type="presParOf" srcId="{C5633925-9C22-4937-B286-FA915B88668B}" destId="{CE3E7507-465C-4CC3-9C53-E14EB0A22982}" srcOrd="1" destOrd="0" presId="urn:microsoft.com/office/officeart/2008/layout/LinedList"/>
    <dgm:cxn modelId="{FF258EE0-B9F0-4ADB-B384-31DFAA6823EE}" type="presParOf" srcId="{DDCFCE02-29D8-43C5-BD68-B66B44A54030}" destId="{FBDE28A1-76F0-48D9-916D-C1C3D21A2310}" srcOrd="10" destOrd="0" presId="urn:microsoft.com/office/officeart/2008/layout/LinedList"/>
    <dgm:cxn modelId="{1107FAF4-62B3-44C6-B023-D26F82EA923E}" type="presParOf" srcId="{DDCFCE02-29D8-43C5-BD68-B66B44A54030}" destId="{64353A8D-70AE-4DC2-8A06-482E199C54C0}" srcOrd="11" destOrd="0" presId="urn:microsoft.com/office/officeart/2008/layout/LinedList"/>
    <dgm:cxn modelId="{0BB5816B-34FA-4B66-A0C2-DC0889412ADF}" type="presParOf" srcId="{64353A8D-70AE-4DC2-8A06-482E199C54C0}" destId="{D8CF4878-D15F-44F8-AC01-B46D05FA7CAE}" srcOrd="0" destOrd="0" presId="urn:microsoft.com/office/officeart/2008/layout/LinedList"/>
    <dgm:cxn modelId="{97C9B8FE-ACFB-4838-8D47-2BB43174BDCB}" type="presParOf" srcId="{64353A8D-70AE-4DC2-8A06-482E199C54C0}" destId="{FACE66CA-39EC-44FF-8961-B1526721C713}" srcOrd="1" destOrd="0" presId="urn:microsoft.com/office/officeart/2008/layout/LinedList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A37D1D-8C2C-4FC6-B91C-9166CC703BB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2350E3-9055-4D3B-A318-4F19106C08BE}">
      <dgm:prSet/>
      <dgm:spPr>
        <a:ln>
          <a:solidFill>
            <a:srgbClr val="05BFE0"/>
          </a:solidFill>
        </a:ln>
      </dgm:spPr>
      <dgm:t>
        <a:bodyPr/>
        <a:lstStyle/>
        <a:p>
          <a:r>
            <a:rPr lang="es-ES" dirty="0"/>
            <a:t>Elementos innovadores por Grupos de Procesos del Proyecto siguiendo el </a:t>
          </a:r>
          <a:r>
            <a:rPr lang="es-ES" dirty="0" err="1"/>
            <a:t>PMBok</a:t>
          </a:r>
          <a:endParaRPr lang="en-US" dirty="0"/>
        </a:p>
      </dgm:t>
    </dgm:pt>
    <dgm:pt modelId="{5A485DE6-8970-407D-ABE2-BF8EAE92D8C7}" type="parTrans" cxnId="{B1FB86EF-A881-49AB-9C81-66BDC78C5636}">
      <dgm:prSet/>
      <dgm:spPr/>
      <dgm:t>
        <a:bodyPr/>
        <a:lstStyle/>
        <a:p>
          <a:endParaRPr lang="en-US"/>
        </a:p>
      </dgm:t>
    </dgm:pt>
    <dgm:pt modelId="{80B4C85A-B4F5-429F-8905-372E54DA9C7C}" type="sibTrans" cxnId="{B1FB86EF-A881-49AB-9C81-66BDC78C5636}">
      <dgm:prSet/>
      <dgm:spPr/>
      <dgm:t>
        <a:bodyPr/>
        <a:lstStyle/>
        <a:p>
          <a:endParaRPr lang="en-US"/>
        </a:p>
      </dgm:t>
    </dgm:pt>
    <dgm:pt modelId="{CF43C0B3-B640-4E7A-808A-8BEDFE8B9865}">
      <dgm:prSet/>
      <dgm:spPr>
        <a:ln>
          <a:solidFill>
            <a:srgbClr val="05BFE0"/>
          </a:solidFill>
        </a:ln>
      </dgm:spPr>
      <dgm:t>
        <a:bodyPr/>
        <a:lstStyle/>
        <a:p>
          <a:r>
            <a:rPr lang="es-ES" dirty="0"/>
            <a:t>Análisis de Impactos Real/Directos y Estimados/Indirectos, indicando sistema de cálculo e indicadores cuantitativos y/o cualitativos</a:t>
          </a:r>
          <a:endParaRPr lang="en-US" dirty="0"/>
        </a:p>
      </dgm:t>
    </dgm:pt>
    <dgm:pt modelId="{20AC966E-DDA5-4EA9-B651-93A9B2840216}" type="parTrans" cxnId="{CB02C37D-A18A-430C-A9D6-4209477A2A54}">
      <dgm:prSet/>
      <dgm:spPr/>
      <dgm:t>
        <a:bodyPr/>
        <a:lstStyle/>
        <a:p>
          <a:endParaRPr lang="en-US"/>
        </a:p>
      </dgm:t>
    </dgm:pt>
    <dgm:pt modelId="{9A73B5A3-40DB-4609-B9FD-6CFACE81E6A7}" type="sibTrans" cxnId="{CB02C37D-A18A-430C-A9D6-4209477A2A54}">
      <dgm:prSet/>
      <dgm:spPr/>
      <dgm:t>
        <a:bodyPr/>
        <a:lstStyle/>
        <a:p>
          <a:endParaRPr lang="en-US"/>
        </a:p>
      </dgm:t>
    </dgm:pt>
    <dgm:pt modelId="{047433AF-9ED4-4790-8782-FB44515C5933}">
      <dgm:prSet/>
      <dgm:spPr>
        <a:ln>
          <a:solidFill>
            <a:srgbClr val="05BFE0"/>
          </a:solidFill>
        </a:ln>
      </dgm:spPr>
      <dgm:t>
        <a:bodyPr/>
        <a:lstStyle/>
        <a:p>
          <a:r>
            <a:rPr lang="es-ES"/>
            <a:t>Entrega de Valor del Proyecto, indicando los tres Dominios de Desempeño siguiendo el PMBok donde cree que más se ha realizado una entrega efectiva de los resultados del proyecto</a:t>
          </a:r>
          <a:endParaRPr lang="en-US"/>
        </a:p>
      </dgm:t>
    </dgm:pt>
    <dgm:pt modelId="{60EB55FC-3605-4E2F-A2FD-DBA1EE25A857}" type="parTrans" cxnId="{71F300BA-A001-4CCC-BE03-EA160B56824E}">
      <dgm:prSet/>
      <dgm:spPr/>
      <dgm:t>
        <a:bodyPr/>
        <a:lstStyle/>
        <a:p>
          <a:endParaRPr lang="en-US"/>
        </a:p>
      </dgm:t>
    </dgm:pt>
    <dgm:pt modelId="{61CEDE12-565C-490E-8E9C-D601F02724F5}" type="sibTrans" cxnId="{71F300BA-A001-4CCC-BE03-EA160B56824E}">
      <dgm:prSet/>
      <dgm:spPr/>
      <dgm:t>
        <a:bodyPr/>
        <a:lstStyle/>
        <a:p>
          <a:endParaRPr lang="en-US"/>
        </a:p>
      </dgm:t>
    </dgm:pt>
    <dgm:pt modelId="{A2B431D0-41A6-4949-B88F-EFDEB55EB1E0}" type="pres">
      <dgm:prSet presAssocID="{50A37D1D-8C2C-4FC6-B91C-9166CC703BB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73047D-729A-4AAB-AAF4-273C561B4E58}" type="pres">
      <dgm:prSet presAssocID="{762350E3-9055-4D3B-A318-4F19106C08BE}" presName="hierRoot1" presStyleCnt="0"/>
      <dgm:spPr/>
    </dgm:pt>
    <dgm:pt modelId="{097076E6-977A-4213-A8B0-5334CA847354}" type="pres">
      <dgm:prSet presAssocID="{762350E3-9055-4D3B-A318-4F19106C08BE}" presName="composite" presStyleCnt="0"/>
      <dgm:spPr/>
    </dgm:pt>
    <dgm:pt modelId="{838B6825-6DFB-43DB-A439-6C83DE49AAED}" type="pres">
      <dgm:prSet presAssocID="{762350E3-9055-4D3B-A318-4F19106C08BE}" presName="background" presStyleLbl="node0" presStyleIdx="0" presStyleCnt="3"/>
      <dgm:spPr>
        <a:solidFill>
          <a:srgbClr val="05BFE0"/>
        </a:solidFill>
      </dgm:spPr>
    </dgm:pt>
    <dgm:pt modelId="{557FF7D0-D3D2-4F2E-8F73-4876E23E120E}" type="pres">
      <dgm:prSet presAssocID="{762350E3-9055-4D3B-A318-4F19106C08BE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15FDB6-95E8-4ED3-A50D-6A2B72349A83}" type="pres">
      <dgm:prSet presAssocID="{762350E3-9055-4D3B-A318-4F19106C08BE}" presName="hierChild2" presStyleCnt="0"/>
      <dgm:spPr/>
    </dgm:pt>
    <dgm:pt modelId="{429A5A1A-5029-4FF1-83F6-A934E0FF0CFB}" type="pres">
      <dgm:prSet presAssocID="{CF43C0B3-B640-4E7A-808A-8BEDFE8B9865}" presName="hierRoot1" presStyleCnt="0"/>
      <dgm:spPr/>
    </dgm:pt>
    <dgm:pt modelId="{2AC9D240-978F-402F-9387-C748338EF060}" type="pres">
      <dgm:prSet presAssocID="{CF43C0B3-B640-4E7A-808A-8BEDFE8B9865}" presName="composite" presStyleCnt="0"/>
      <dgm:spPr/>
    </dgm:pt>
    <dgm:pt modelId="{AB1E5B4B-4A40-45AC-9BFC-6EEFBA26A46F}" type="pres">
      <dgm:prSet presAssocID="{CF43C0B3-B640-4E7A-808A-8BEDFE8B9865}" presName="background" presStyleLbl="node0" presStyleIdx="1" presStyleCnt="3"/>
      <dgm:spPr>
        <a:solidFill>
          <a:srgbClr val="05BFE0"/>
        </a:solidFill>
      </dgm:spPr>
    </dgm:pt>
    <dgm:pt modelId="{FDFD066C-B8B1-48C4-9D82-E4298F3F3BC6}" type="pres">
      <dgm:prSet presAssocID="{CF43C0B3-B640-4E7A-808A-8BEDFE8B9865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4B8C6-5E58-4C37-86E1-464BDB63B7A0}" type="pres">
      <dgm:prSet presAssocID="{CF43C0B3-B640-4E7A-808A-8BEDFE8B9865}" presName="hierChild2" presStyleCnt="0"/>
      <dgm:spPr/>
    </dgm:pt>
    <dgm:pt modelId="{83BD9A54-18A7-4104-AE76-0571CA2A1E84}" type="pres">
      <dgm:prSet presAssocID="{047433AF-9ED4-4790-8782-FB44515C5933}" presName="hierRoot1" presStyleCnt="0"/>
      <dgm:spPr/>
    </dgm:pt>
    <dgm:pt modelId="{39136BAB-FD67-4011-8804-F4EE0FCDB5F8}" type="pres">
      <dgm:prSet presAssocID="{047433AF-9ED4-4790-8782-FB44515C5933}" presName="composite" presStyleCnt="0"/>
      <dgm:spPr/>
    </dgm:pt>
    <dgm:pt modelId="{FF9FCDF9-EAFB-4AB3-B4EA-0B3FF6F9D419}" type="pres">
      <dgm:prSet presAssocID="{047433AF-9ED4-4790-8782-FB44515C5933}" presName="background" presStyleLbl="node0" presStyleIdx="2" presStyleCnt="3"/>
      <dgm:spPr>
        <a:solidFill>
          <a:srgbClr val="05BFE0"/>
        </a:solidFill>
      </dgm:spPr>
    </dgm:pt>
    <dgm:pt modelId="{F62B2B47-F5B0-4134-8D86-D4FED21747AA}" type="pres">
      <dgm:prSet presAssocID="{047433AF-9ED4-4790-8782-FB44515C5933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B2BC3E-28DA-4F60-8DAF-6AF2B04E4AC3}" type="pres">
      <dgm:prSet presAssocID="{047433AF-9ED4-4790-8782-FB44515C5933}" presName="hierChild2" presStyleCnt="0"/>
      <dgm:spPr/>
    </dgm:pt>
  </dgm:ptLst>
  <dgm:cxnLst>
    <dgm:cxn modelId="{33F15F2C-A3D1-49D1-9C11-DA37CB03CDEE}" type="presOf" srcId="{CF43C0B3-B640-4E7A-808A-8BEDFE8B9865}" destId="{FDFD066C-B8B1-48C4-9D82-E4298F3F3BC6}" srcOrd="0" destOrd="0" presId="urn:microsoft.com/office/officeart/2005/8/layout/hierarchy1"/>
    <dgm:cxn modelId="{53D8C166-BD1D-4CA0-A2C4-1F9D401483A2}" type="presOf" srcId="{047433AF-9ED4-4790-8782-FB44515C5933}" destId="{F62B2B47-F5B0-4134-8D86-D4FED21747AA}" srcOrd="0" destOrd="0" presId="urn:microsoft.com/office/officeart/2005/8/layout/hierarchy1"/>
    <dgm:cxn modelId="{E05DE703-BC66-451D-825D-2A5A1821BE47}" type="presOf" srcId="{762350E3-9055-4D3B-A318-4F19106C08BE}" destId="{557FF7D0-D3D2-4F2E-8F73-4876E23E120E}" srcOrd="0" destOrd="0" presId="urn:microsoft.com/office/officeart/2005/8/layout/hierarchy1"/>
    <dgm:cxn modelId="{ED484BDC-C02E-4092-8D11-5351D9552272}" type="presOf" srcId="{50A37D1D-8C2C-4FC6-B91C-9166CC703BBC}" destId="{A2B431D0-41A6-4949-B88F-EFDEB55EB1E0}" srcOrd="0" destOrd="0" presId="urn:microsoft.com/office/officeart/2005/8/layout/hierarchy1"/>
    <dgm:cxn modelId="{71F300BA-A001-4CCC-BE03-EA160B56824E}" srcId="{50A37D1D-8C2C-4FC6-B91C-9166CC703BBC}" destId="{047433AF-9ED4-4790-8782-FB44515C5933}" srcOrd="2" destOrd="0" parTransId="{60EB55FC-3605-4E2F-A2FD-DBA1EE25A857}" sibTransId="{61CEDE12-565C-490E-8E9C-D601F02724F5}"/>
    <dgm:cxn modelId="{B1FB86EF-A881-49AB-9C81-66BDC78C5636}" srcId="{50A37D1D-8C2C-4FC6-B91C-9166CC703BBC}" destId="{762350E3-9055-4D3B-A318-4F19106C08BE}" srcOrd="0" destOrd="0" parTransId="{5A485DE6-8970-407D-ABE2-BF8EAE92D8C7}" sibTransId="{80B4C85A-B4F5-429F-8905-372E54DA9C7C}"/>
    <dgm:cxn modelId="{CB02C37D-A18A-430C-A9D6-4209477A2A54}" srcId="{50A37D1D-8C2C-4FC6-B91C-9166CC703BBC}" destId="{CF43C0B3-B640-4E7A-808A-8BEDFE8B9865}" srcOrd="1" destOrd="0" parTransId="{20AC966E-DDA5-4EA9-B651-93A9B2840216}" sibTransId="{9A73B5A3-40DB-4609-B9FD-6CFACE81E6A7}"/>
    <dgm:cxn modelId="{70BE69D9-3744-4CAB-B715-5E75BD8BB941}" type="presParOf" srcId="{A2B431D0-41A6-4949-B88F-EFDEB55EB1E0}" destId="{E173047D-729A-4AAB-AAF4-273C561B4E58}" srcOrd="0" destOrd="0" presId="urn:microsoft.com/office/officeart/2005/8/layout/hierarchy1"/>
    <dgm:cxn modelId="{56264D13-8383-4366-89E9-8CB9A286E16D}" type="presParOf" srcId="{E173047D-729A-4AAB-AAF4-273C561B4E58}" destId="{097076E6-977A-4213-A8B0-5334CA847354}" srcOrd="0" destOrd="0" presId="urn:microsoft.com/office/officeart/2005/8/layout/hierarchy1"/>
    <dgm:cxn modelId="{D5CAFF4B-72C1-43C1-B628-FAB9095E3B32}" type="presParOf" srcId="{097076E6-977A-4213-A8B0-5334CA847354}" destId="{838B6825-6DFB-43DB-A439-6C83DE49AAED}" srcOrd="0" destOrd="0" presId="urn:microsoft.com/office/officeart/2005/8/layout/hierarchy1"/>
    <dgm:cxn modelId="{03AC7AC5-2DFE-4515-9721-209A7EACA4BB}" type="presParOf" srcId="{097076E6-977A-4213-A8B0-5334CA847354}" destId="{557FF7D0-D3D2-4F2E-8F73-4876E23E120E}" srcOrd="1" destOrd="0" presId="urn:microsoft.com/office/officeart/2005/8/layout/hierarchy1"/>
    <dgm:cxn modelId="{AC5B0EEE-B489-4D1C-86FD-BE5D1DBFE674}" type="presParOf" srcId="{E173047D-729A-4AAB-AAF4-273C561B4E58}" destId="{0A15FDB6-95E8-4ED3-A50D-6A2B72349A83}" srcOrd="1" destOrd="0" presId="urn:microsoft.com/office/officeart/2005/8/layout/hierarchy1"/>
    <dgm:cxn modelId="{D8952B58-E167-4759-A12C-84E5DEB4697E}" type="presParOf" srcId="{A2B431D0-41A6-4949-B88F-EFDEB55EB1E0}" destId="{429A5A1A-5029-4FF1-83F6-A934E0FF0CFB}" srcOrd="1" destOrd="0" presId="urn:microsoft.com/office/officeart/2005/8/layout/hierarchy1"/>
    <dgm:cxn modelId="{174FB778-4CB8-45F5-BDC8-5F7A38301A3A}" type="presParOf" srcId="{429A5A1A-5029-4FF1-83F6-A934E0FF0CFB}" destId="{2AC9D240-978F-402F-9387-C748338EF060}" srcOrd="0" destOrd="0" presId="urn:microsoft.com/office/officeart/2005/8/layout/hierarchy1"/>
    <dgm:cxn modelId="{B0AE366E-83B8-48B9-AAD6-B2D35C7A6C2A}" type="presParOf" srcId="{2AC9D240-978F-402F-9387-C748338EF060}" destId="{AB1E5B4B-4A40-45AC-9BFC-6EEFBA26A46F}" srcOrd="0" destOrd="0" presId="urn:microsoft.com/office/officeart/2005/8/layout/hierarchy1"/>
    <dgm:cxn modelId="{A98F7D83-45E0-435E-9972-508436C003B2}" type="presParOf" srcId="{2AC9D240-978F-402F-9387-C748338EF060}" destId="{FDFD066C-B8B1-48C4-9D82-E4298F3F3BC6}" srcOrd="1" destOrd="0" presId="urn:microsoft.com/office/officeart/2005/8/layout/hierarchy1"/>
    <dgm:cxn modelId="{78BBA98C-2BFD-4EFC-AFF2-B0D5CA812895}" type="presParOf" srcId="{429A5A1A-5029-4FF1-83F6-A934E0FF0CFB}" destId="{EE64B8C6-5E58-4C37-86E1-464BDB63B7A0}" srcOrd="1" destOrd="0" presId="urn:microsoft.com/office/officeart/2005/8/layout/hierarchy1"/>
    <dgm:cxn modelId="{592FBF06-EC41-4FD8-ACC5-0FEE3C54E0DB}" type="presParOf" srcId="{A2B431D0-41A6-4949-B88F-EFDEB55EB1E0}" destId="{83BD9A54-18A7-4104-AE76-0571CA2A1E84}" srcOrd="2" destOrd="0" presId="urn:microsoft.com/office/officeart/2005/8/layout/hierarchy1"/>
    <dgm:cxn modelId="{51413047-387A-402F-8612-CE1382D7E299}" type="presParOf" srcId="{83BD9A54-18A7-4104-AE76-0571CA2A1E84}" destId="{39136BAB-FD67-4011-8804-F4EE0FCDB5F8}" srcOrd="0" destOrd="0" presId="urn:microsoft.com/office/officeart/2005/8/layout/hierarchy1"/>
    <dgm:cxn modelId="{8DA8EDCD-E52B-45A4-A41A-FEA105D18712}" type="presParOf" srcId="{39136BAB-FD67-4011-8804-F4EE0FCDB5F8}" destId="{FF9FCDF9-EAFB-4AB3-B4EA-0B3FF6F9D419}" srcOrd="0" destOrd="0" presId="urn:microsoft.com/office/officeart/2005/8/layout/hierarchy1"/>
    <dgm:cxn modelId="{B08711DF-F332-489A-8F5A-947E26E5B560}" type="presParOf" srcId="{39136BAB-FD67-4011-8804-F4EE0FCDB5F8}" destId="{F62B2B47-F5B0-4134-8D86-D4FED21747AA}" srcOrd="1" destOrd="0" presId="urn:microsoft.com/office/officeart/2005/8/layout/hierarchy1"/>
    <dgm:cxn modelId="{EB1A8CC8-8E8F-4E22-B5CF-BA18D0E334FB}" type="presParOf" srcId="{83BD9A54-18A7-4104-AE76-0571CA2A1E84}" destId="{CEB2BC3E-28DA-4F60-8DAF-6AF2B04E4AC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DDF26E-A960-4CB9-8B66-538EC264A79F}">
      <dsp:nvSpPr>
        <dsp:cNvPr id="0" name=""/>
        <dsp:cNvSpPr/>
      </dsp:nvSpPr>
      <dsp:spPr>
        <a:xfrm>
          <a:off x="0" y="894"/>
          <a:ext cx="57955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64129B-62F8-4EBD-B41C-7D32983FBBE8}">
      <dsp:nvSpPr>
        <dsp:cNvPr id="0" name=""/>
        <dsp:cNvSpPr/>
      </dsp:nvSpPr>
      <dsp:spPr>
        <a:xfrm>
          <a:off x="0" y="894"/>
          <a:ext cx="5795536" cy="305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i="1" kern="1200"/>
            <a:t>Se pedirá información complementaria sobre:</a:t>
          </a:r>
          <a:endParaRPr lang="en-US" sz="1400" kern="1200"/>
        </a:p>
      </dsp:txBody>
      <dsp:txXfrm>
        <a:off x="0" y="894"/>
        <a:ext cx="5795536" cy="305086"/>
      </dsp:txXfrm>
    </dsp:sp>
    <dsp:sp modelId="{E4DD02D0-8C62-457C-BDCF-A09C06D60D93}">
      <dsp:nvSpPr>
        <dsp:cNvPr id="0" name=""/>
        <dsp:cNvSpPr/>
      </dsp:nvSpPr>
      <dsp:spPr>
        <a:xfrm>
          <a:off x="0" y="305981"/>
          <a:ext cx="57955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308B76-E87F-4F31-B1ED-AAD921E03422}">
      <dsp:nvSpPr>
        <dsp:cNvPr id="0" name=""/>
        <dsp:cNvSpPr/>
      </dsp:nvSpPr>
      <dsp:spPr>
        <a:xfrm>
          <a:off x="0" y="305981"/>
          <a:ext cx="5795536" cy="305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i="1" kern="1200" dirty="0"/>
            <a:t>	Tamaño del proyecto según presupuesto</a:t>
          </a:r>
          <a:endParaRPr lang="en-US" sz="1400" kern="1200" dirty="0"/>
        </a:p>
      </dsp:txBody>
      <dsp:txXfrm>
        <a:off x="0" y="305981"/>
        <a:ext cx="5795536" cy="305086"/>
      </dsp:txXfrm>
    </dsp:sp>
    <dsp:sp modelId="{6FD10EA3-1E80-4EF5-B7F8-6E77FE9C3F0F}">
      <dsp:nvSpPr>
        <dsp:cNvPr id="0" name=""/>
        <dsp:cNvSpPr/>
      </dsp:nvSpPr>
      <dsp:spPr>
        <a:xfrm>
          <a:off x="0" y="611067"/>
          <a:ext cx="57955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5C5B4-BA59-4ECC-8D2A-BFF22FACB347}">
      <dsp:nvSpPr>
        <dsp:cNvPr id="0" name=""/>
        <dsp:cNvSpPr/>
      </dsp:nvSpPr>
      <dsp:spPr>
        <a:xfrm>
          <a:off x="0" y="611067"/>
          <a:ext cx="5795536" cy="305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i="1" kern="1200" dirty="0"/>
            <a:t>	Resumen del proyecto</a:t>
          </a:r>
          <a:endParaRPr lang="en-US" sz="1400" kern="1200" dirty="0"/>
        </a:p>
      </dsp:txBody>
      <dsp:txXfrm>
        <a:off x="0" y="611067"/>
        <a:ext cx="5795536" cy="305086"/>
      </dsp:txXfrm>
    </dsp:sp>
    <dsp:sp modelId="{B3274816-EF12-4CC2-950D-77748F988FCF}">
      <dsp:nvSpPr>
        <dsp:cNvPr id="0" name=""/>
        <dsp:cNvSpPr/>
      </dsp:nvSpPr>
      <dsp:spPr>
        <a:xfrm>
          <a:off x="0" y="916153"/>
          <a:ext cx="57955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4ABB02-5477-45FA-B1FD-6BDE0EA9BD3C}">
      <dsp:nvSpPr>
        <dsp:cNvPr id="0" name=""/>
        <dsp:cNvSpPr/>
      </dsp:nvSpPr>
      <dsp:spPr>
        <a:xfrm>
          <a:off x="0" y="916153"/>
          <a:ext cx="5795536" cy="305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i="1" kern="1200" dirty="0"/>
            <a:t>	Objetivos iniciales del proyecto</a:t>
          </a:r>
          <a:endParaRPr lang="en-US" sz="1400" kern="1200" dirty="0"/>
        </a:p>
      </dsp:txBody>
      <dsp:txXfrm>
        <a:off x="0" y="916153"/>
        <a:ext cx="5795536" cy="305086"/>
      </dsp:txXfrm>
    </dsp:sp>
    <dsp:sp modelId="{4A406311-1E44-4990-AE90-1B8E757C3AB8}">
      <dsp:nvSpPr>
        <dsp:cNvPr id="0" name=""/>
        <dsp:cNvSpPr/>
      </dsp:nvSpPr>
      <dsp:spPr>
        <a:xfrm>
          <a:off x="0" y="1221240"/>
          <a:ext cx="57955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55EC0-A422-4118-8ECE-CCFDEC20E1EB}">
      <dsp:nvSpPr>
        <dsp:cNvPr id="0" name=""/>
        <dsp:cNvSpPr/>
      </dsp:nvSpPr>
      <dsp:spPr>
        <a:xfrm>
          <a:off x="0" y="1221240"/>
          <a:ext cx="5795536" cy="305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i="1" kern="1200" dirty="0"/>
            <a:t>	Descripción de los principales productos, resultados o servicios</a:t>
          </a:r>
          <a:endParaRPr lang="en-US" sz="1400" kern="1200" dirty="0"/>
        </a:p>
      </dsp:txBody>
      <dsp:txXfrm>
        <a:off x="0" y="1221240"/>
        <a:ext cx="5795536" cy="305086"/>
      </dsp:txXfrm>
    </dsp:sp>
    <dsp:sp modelId="{FBDE28A1-76F0-48D9-916D-C1C3D21A2310}">
      <dsp:nvSpPr>
        <dsp:cNvPr id="0" name=""/>
        <dsp:cNvSpPr/>
      </dsp:nvSpPr>
      <dsp:spPr>
        <a:xfrm>
          <a:off x="0" y="1526326"/>
          <a:ext cx="57955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F4878-D15F-44F8-AC01-B46D05FA7CAE}">
      <dsp:nvSpPr>
        <dsp:cNvPr id="0" name=""/>
        <dsp:cNvSpPr/>
      </dsp:nvSpPr>
      <dsp:spPr>
        <a:xfrm>
          <a:off x="0" y="1526326"/>
          <a:ext cx="5795536" cy="305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i="1" kern="1200" dirty="0"/>
            <a:t>	Descripción de las principales Fases o Hitos del Proyecto</a:t>
          </a:r>
          <a:endParaRPr lang="en-US" sz="1400" kern="1200" dirty="0"/>
        </a:p>
      </dsp:txBody>
      <dsp:txXfrm>
        <a:off x="0" y="1526326"/>
        <a:ext cx="5795536" cy="30508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8B6825-6DFB-43DB-A439-6C83DE49AAED}">
      <dsp:nvSpPr>
        <dsp:cNvPr id="0" name=""/>
        <dsp:cNvSpPr/>
      </dsp:nvSpPr>
      <dsp:spPr>
        <a:xfrm>
          <a:off x="0" y="523584"/>
          <a:ext cx="1667136" cy="1058631"/>
        </a:xfrm>
        <a:prstGeom prst="roundRect">
          <a:avLst>
            <a:gd name="adj" fmla="val 10000"/>
          </a:avLst>
        </a:prstGeom>
        <a:solidFill>
          <a:srgbClr val="05BFE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FF7D0-D3D2-4F2E-8F73-4876E23E120E}">
      <dsp:nvSpPr>
        <dsp:cNvPr id="0" name=""/>
        <dsp:cNvSpPr/>
      </dsp:nvSpPr>
      <dsp:spPr>
        <a:xfrm>
          <a:off x="185237" y="699559"/>
          <a:ext cx="1667136" cy="1058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5BFE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/>
            <a:t>Elementos innovadores por Grupos de Procesos del Proyecto siguiendo el </a:t>
          </a:r>
          <a:r>
            <a:rPr lang="es-ES" sz="900" kern="1200" dirty="0" err="1"/>
            <a:t>PMBok</a:t>
          </a:r>
          <a:endParaRPr lang="en-US" sz="900" kern="1200" dirty="0"/>
        </a:p>
      </dsp:txBody>
      <dsp:txXfrm>
        <a:off x="185237" y="699559"/>
        <a:ext cx="1667136" cy="1058631"/>
      </dsp:txXfrm>
    </dsp:sp>
    <dsp:sp modelId="{AB1E5B4B-4A40-45AC-9BFC-6EEFBA26A46F}">
      <dsp:nvSpPr>
        <dsp:cNvPr id="0" name=""/>
        <dsp:cNvSpPr/>
      </dsp:nvSpPr>
      <dsp:spPr>
        <a:xfrm>
          <a:off x="2037611" y="523584"/>
          <a:ext cx="1667136" cy="1058631"/>
        </a:xfrm>
        <a:prstGeom prst="roundRect">
          <a:avLst>
            <a:gd name="adj" fmla="val 10000"/>
          </a:avLst>
        </a:prstGeom>
        <a:solidFill>
          <a:srgbClr val="05BFE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D066C-B8B1-48C4-9D82-E4298F3F3BC6}">
      <dsp:nvSpPr>
        <dsp:cNvPr id="0" name=""/>
        <dsp:cNvSpPr/>
      </dsp:nvSpPr>
      <dsp:spPr>
        <a:xfrm>
          <a:off x="2222848" y="699559"/>
          <a:ext cx="1667136" cy="1058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5BFE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/>
            <a:t>Análisis de Impactos Real/Directos y Estimados/Indirectos, indicando sistema de cálculo e indicadores cuantitativos y/o cualitativos</a:t>
          </a:r>
          <a:endParaRPr lang="en-US" sz="900" kern="1200" dirty="0"/>
        </a:p>
      </dsp:txBody>
      <dsp:txXfrm>
        <a:off x="2222848" y="699559"/>
        <a:ext cx="1667136" cy="1058631"/>
      </dsp:txXfrm>
    </dsp:sp>
    <dsp:sp modelId="{FF9FCDF9-EAFB-4AB3-B4EA-0B3FF6F9D419}">
      <dsp:nvSpPr>
        <dsp:cNvPr id="0" name=""/>
        <dsp:cNvSpPr/>
      </dsp:nvSpPr>
      <dsp:spPr>
        <a:xfrm>
          <a:off x="4075222" y="523584"/>
          <a:ext cx="1667136" cy="1058631"/>
        </a:xfrm>
        <a:prstGeom prst="roundRect">
          <a:avLst>
            <a:gd name="adj" fmla="val 10000"/>
          </a:avLst>
        </a:prstGeom>
        <a:solidFill>
          <a:srgbClr val="05BFE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B2B47-F5B0-4134-8D86-D4FED21747AA}">
      <dsp:nvSpPr>
        <dsp:cNvPr id="0" name=""/>
        <dsp:cNvSpPr/>
      </dsp:nvSpPr>
      <dsp:spPr>
        <a:xfrm>
          <a:off x="4260459" y="699559"/>
          <a:ext cx="1667136" cy="1058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5BFE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/>
            <a:t>Entrega de Valor del Proyecto, indicando los tres Dominios de Desempeño siguiendo el PMBok donde cree que más se ha realizado una entrega efectiva de los resultados del proyecto</a:t>
          </a:r>
          <a:endParaRPr lang="en-US" sz="900" kern="1200"/>
        </a:p>
      </dsp:txBody>
      <dsp:txXfrm>
        <a:off x="4260459" y="699559"/>
        <a:ext cx="1667136" cy="1058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4618" cy="3548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797708" y="1"/>
            <a:ext cx="4434617" cy="3548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E6831-C569-4115-B23B-11FF3A1B5D64}" type="datetimeFigureOut">
              <a:rPr lang="es-ES" smtClean="0"/>
              <a:pPr/>
              <a:t>02/05/2024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748144"/>
            <a:ext cx="4434618" cy="3548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797708" y="6748144"/>
            <a:ext cx="4434617" cy="3548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5ACE9-8203-4B52-A00C-BAE407E8B27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797246" y="1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5C5E842-C623-47B4-A763-C2239102C319}" type="datetimeFigureOut">
              <a:rPr lang="es-ES" smtClean="0"/>
              <a:pPr/>
              <a:t>02/05/2024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749550" y="533400"/>
            <a:ext cx="4735513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1023462" y="3374430"/>
            <a:ext cx="8187690" cy="3196828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747627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797246" y="6747627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E2580846-09DD-44C6-918B-BD6845D856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2:notes"/>
          <p:cNvSpPr txBox="1">
            <a:spLocks noGrp="1"/>
          </p:cNvSpPr>
          <p:nvPr>
            <p:ph type="body" idx="1"/>
          </p:nvPr>
        </p:nvSpPr>
        <p:spPr>
          <a:xfrm>
            <a:off x="1023462" y="3374430"/>
            <a:ext cx="8187690" cy="3196828"/>
          </a:xfrm>
          <a:prstGeom prst="rect">
            <a:avLst/>
          </a:prstGeom>
        </p:spPr>
        <p:txBody>
          <a:bodyPr spcFirstLastPara="1" wrap="square" lIns="99059" tIns="49516" rIns="99059" bIns="49516" anchor="t" anchorCtr="0">
            <a:noAutofit/>
          </a:bodyPr>
          <a:lstStyle/>
          <a:p>
            <a:endParaRPr dirty="0"/>
          </a:p>
        </p:txBody>
      </p:sp>
      <p:sp>
        <p:nvSpPr>
          <p:cNvPr id="545" name="Google Shape;54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49550" y="533400"/>
            <a:ext cx="4735513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7:notes"/>
          <p:cNvSpPr txBox="1">
            <a:spLocks noGrp="1"/>
          </p:cNvSpPr>
          <p:nvPr>
            <p:ph type="body" idx="1"/>
          </p:nvPr>
        </p:nvSpPr>
        <p:spPr>
          <a:xfrm>
            <a:off x="1023462" y="3374430"/>
            <a:ext cx="8187690" cy="3196828"/>
          </a:xfrm>
          <a:prstGeom prst="rect">
            <a:avLst/>
          </a:prstGeom>
        </p:spPr>
        <p:txBody>
          <a:bodyPr spcFirstLastPara="1" wrap="square" lIns="99059" tIns="49516" rIns="99059" bIns="49516" anchor="t" anchorCtr="0">
            <a:noAutofit/>
          </a:bodyPr>
          <a:lstStyle/>
          <a:p>
            <a:endParaRPr dirty="0"/>
          </a:p>
        </p:txBody>
      </p:sp>
      <p:sp>
        <p:nvSpPr>
          <p:cNvPr id="478" name="Google Shape;47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49550" y="533400"/>
            <a:ext cx="4735513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8:notes"/>
          <p:cNvSpPr txBox="1">
            <a:spLocks noGrp="1"/>
          </p:cNvSpPr>
          <p:nvPr>
            <p:ph type="body" idx="1"/>
          </p:nvPr>
        </p:nvSpPr>
        <p:spPr>
          <a:xfrm>
            <a:off x="1023462" y="3374430"/>
            <a:ext cx="8187690" cy="3196828"/>
          </a:xfrm>
          <a:prstGeom prst="rect">
            <a:avLst/>
          </a:prstGeom>
        </p:spPr>
        <p:txBody>
          <a:bodyPr spcFirstLastPara="1" wrap="square" lIns="99059" tIns="49516" rIns="99059" bIns="49516" anchor="t" anchorCtr="0">
            <a:noAutofit/>
          </a:bodyPr>
          <a:lstStyle/>
          <a:p>
            <a:endParaRPr dirty="0"/>
          </a:p>
        </p:txBody>
      </p:sp>
      <p:sp>
        <p:nvSpPr>
          <p:cNvPr id="494" name="Google Shape;49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49550" y="533400"/>
            <a:ext cx="4735513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2:notes"/>
          <p:cNvSpPr txBox="1">
            <a:spLocks noGrp="1"/>
          </p:cNvSpPr>
          <p:nvPr>
            <p:ph type="body" idx="1"/>
          </p:nvPr>
        </p:nvSpPr>
        <p:spPr>
          <a:xfrm>
            <a:off x="1023462" y="3374430"/>
            <a:ext cx="8187690" cy="3196828"/>
          </a:xfrm>
          <a:prstGeom prst="rect">
            <a:avLst/>
          </a:prstGeom>
        </p:spPr>
        <p:txBody>
          <a:bodyPr spcFirstLastPara="1" wrap="square" lIns="99059" tIns="49516" rIns="99059" bIns="49516" anchor="t" anchorCtr="0">
            <a:noAutofit/>
          </a:bodyPr>
          <a:lstStyle/>
          <a:p>
            <a:endParaRPr dirty="0"/>
          </a:p>
        </p:txBody>
      </p:sp>
      <p:sp>
        <p:nvSpPr>
          <p:cNvPr id="545" name="Google Shape;54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49550" y="533400"/>
            <a:ext cx="4735513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49550" y="533400"/>
            <a:ext cx="4735513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7" name="Google Shape;557;p33:notes"/>
          <p:cNvSpPr txBox="1">
            <a:spLocks noGrp="1"/>
          </p:cNvSpPr>
          <p:nvPr>
            <p:ph type="body" idx="1"/>
          </p:nvPr>
        </p:nvSpPr>
        <p:spPr>
          <a:xfrm>
            <a:off x="1023462" y="3374430"/>
            <a:ext cx="8187690" cy="3196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18" Type="http://schemas.openxmlformats.org/officeDocument/2006/relationships/image" Target="../media/image1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" Type="http://schemas.openxmlformats.org/officeDocument/2006/relationships/image" Target="../media/image3.emf"/><Relationship Id="rId16" Type="http://schemas.openxmlformats.org/officeDocument/2006/relationships/image" Target="../media/image17.emf"/><Relationship Id="rId20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19" Type="http://schemas.openxmlformats.org/officeDocument/2006/relationships/image" Target="../media/image20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38A142-464C-F9A6-B80A-A3FB4A460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FBC6FFB-BBD1-611E-4ED5-17FA99A84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E75177-B514-ACD8-DC25-36FBF44A1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916832-D422-0A04-6A79-350C064A2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508329-EBE2-1FA1-77CB-B81869AAD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C8CD-AD3F-4B4E-85D2-2BFBB35258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4256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D91A5E-9626-D183-A3A6-B46B439B1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4BE6372-BA5C-9988-17B8-36B4296B6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1529A4-6D67-930E-7C9F-BD5B61F1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7765AA-D0B8-1567-D9A9-DD11F8A5B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5E6DF0-9EDA-8284-55F9-3EF850DD9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C8CD-AD3F-4B4E-85D2-2BFBB35258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9323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C5C9F79-7686-BF42-F248-14DAB153AD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0B7EC3C-23C5-5621-E39B-C67140AEFC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373356-C95D-D565-E6FD-E054BFC1E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823382-D862-DCFC-D538-15959A6BD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4ACDB4-4FF2-ECDE-615D-24664CCDD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C8CD-AD3F-4B4E-85D2-2BFBB35258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5858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 with title and 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C8A48080-CFFA-6B40-8C63-9846472B92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73FCEF-5573-7E43-8272-70C9D66591D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2D8D725D-0795-4D47-9DB2-E970319D9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4325" y="1638300"/>
            <a:ext cx="3760788" cy="4405884"/>
          </a:xfrm>
        </p:spPr>
        <p:txBody>
          <a:bodyPr>
            <a:noAutofit/>
          </a:bodyPr>
          <a:lstStyle>
            <a:lvl1pPr>
              <a:defRPr sz="1600"/>
            </a:lvl1pPr>
            <a:lvl2pPr marL="228600" indent="-228600">
              <a:tabLst/>
              <a:defRPr sz="1600"/>
            </a:lvl2pPr>
            <a:lvl3pPr marL="457200" indent="-228600">
              <a:tabLst/>
              <a:defRPr sz="1600"/>
            </a:lvl3pPr>
            <a:lvl4pPr marL="736600" indent="-228600">
              <a:tabLst/>
              <a:defRPr sz="1600"/>
            </a:lvl4pPr>
            <a:lvl5pPr marL="965200" indent="-228600"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xmlns="" id="{EB60E98C-25E5-4F30-A8F9-F80801B436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9456" y="6245352"/>
            <a:ext cx="411480" cy="411480"/>
          </a:xfrm>
          <a:prstGeom prst="rect">
            <a:avLst/>
          </a:prstGeom>
        </p:spPr>
      </p:pic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9231312" y="6508750"/>
            <a:ext cx="1817687" cy="1988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 MAYO 2023</a:t>
            </a:r>
            <a:endParaRPr kumimoji="0" lang="en-US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4561438" y="6508376"/>
            <a:ext cx="4538112" cy="199185"/>
          </a:xfrm>
          <a:prstGeom prst="rect">
            <a:avLst/>
          </a:prstGeom>
        </p:spPr>
        <p:txBody>
          <a:bodyPr vert="horz" lIns="0" tIns="0" rIns="0" bIns="0" rtlCol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PRESENTACIÓN FASE DISEÑO CONVOCATORIA 2023 PMIA-ACONCURSO PROYECTOS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618259" y="6508750"/>
            <a:ext cx="407054" cy="198812"/>
          </a:xfrm>
          <a:prstGeom prst="rect">
            <a:avLst/>
          </a:prstGeom>
        </p:spPr>
        <p:txBody>
          <a:bodyPr vert="horz" lIns="0" tIns="0" rIns="0" bIns="0" rtlCol="0"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73FCEF-5573-7E43-8272-70C9D66591D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32EB9D60-2F95-3445-B654-FCDF2EF0D3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1856" y="6397752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226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COVER 2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4326" y="1734906"/>
            <a:ext cx="3760788" cy="1719262"/>
          </a:xfrm>
        </p:spPr>
        <p:txBody>
          <a:bodyPr anchor="b"/>
          <a:lstStyle>
            <a:lvl1pPr>
              <a:lnSpc>
                <a:spcPts val="3200"/>
              </a:lnSpc>
              <a:defRPr sz="2800" cap="all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14326" y="3608388"/>
            <a:ext cx="3760788" cy="4730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9DB4343E-05BA-9F40-A6AA-424EEF5104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4325" y="5603875"/>
            <a:ext cx="3760788" cy="431800"/>
          </a:xfrm>
        </p:spPr>
        <p:txBody>
          <a:bodyPr>
            <a:noAutofit/>
          </a:bodyPr>
          <a:lstStyle>
            <a:lvl1pPr>
              <a:defRPr sz="1000"/>
            </a:lvl1pPr>
            <a:lvl2pPr marL="7938" indent="0">
              <a:buNone/>
              <a:tabLst/>
              <a:defRPr sz="1000" cap="all" baseline="0"/>
            </a:lvl2pPr>
            <a:lvl3pPr marL="258763" indent="-258763">
              <a:tabLst/>
              <a:defRPr sz="1000"/>
            </a:lvl3pPr>
            <a:lvl4pPr marL="517525" indent="-250825">
              <a:tabLst/>
              <a:defRPr sz="1000"/>
            </a:lvl4pPr>
            <a:lvl5pPr marL="742950" indent="-209550">
              <a:tabLst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5F123EB-1A43-4C47-967B-614F311896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031521" y="307975"/>
            <a:ext cx="847725" cy="847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BC5CB2C-9AAA-1545-915E-FC49B45E41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014264" y="1248105"/>
            <a:ext cx="885495" cy="8854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50D0D3B-8E64-C94D-8C57-958F4D587C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1017250" y="2252663"/>
            <a:ext cx="855663" cy="8556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72E3624-EF0D-344F-99F9-38B4AA30CE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9078912" y="3233738"/>
            <a:ext cx="847725" cy="8477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B9138D8-3839-EB41-9693-581FF9D1CE2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9078911" y="5180012"/>
            <a:ext cx="847726" cy="8477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8974C70-9A1B-AD41-A5E9-A11196CF8EC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116763" y="2252663"/>
            <a:ext cx="863600" cy="863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81B349C-E974-CA4B-8764-2093323EC9D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132666" y="1295881"/>
            <a:ext cx="847725" cy="8477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4409720-67C7-9E46-AEB9-D2ED2D6E73B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1017249" y="5201133"/>
            <a:ext cx="855663" cy="8556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4240006-C33B-FA46-BCDC-BF385748B15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083550" y="4198938"/>
            <a:ext cx="863600" cy="863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3F52FABE-7A49-B541-8D4D-5F2D7F0B4A8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5172075" y="4214813"/>
            <a:ext cx="847725" cy="8477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BB78D3D4-C81F-0A47-B195-07CB55354A1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11033969" y="1304663"/>
            <a:ext cx="838943" cy="83894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5DEE42EA-6D04-1848-B012-BD6227B7702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6153149" y="3233738"/>
            <a:ext cx="847725" cy="8477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402AE748-0409-204F-911D-ED5B95B1510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119271" y="2278064"/>
            <a:ext cx="830262" cy="83026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23515782-B710-0042-9284-5AEF22241D9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101807" y="305041"/>
            <a:ext cx="847725" cy="84772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C995910-AE81-184A-AE58-D8D46E56062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9078912" y="4198938"/>
            <a:ext cx="847725" cy="84772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2BF42211-D502-654E-A7BC-34E97CA8F59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6163313" y="1295881"/>
            <a:ext cx="847725" cy="84772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3B20B70C-80FC-B647-98C0-AF2E0A554BD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7132638" y="5180012"/>
            <a:ext cx="847725" cy="84772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798A033A-DA29-BA45-807C-B9128E9A703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10059985" y="5181600"/>
            <a:ext cx="846137" cy="84613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2CD37044-59FA-F143-AECF-6BD3BC419F2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9096376" y="1286115"/>
            <a:ext cx="830262" cy="83026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5CFE78B2-A15B-C74B-8DD5-F48462C4F3EF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0" y="0"/>
            <a:ext cx="2467067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6112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A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2442940-A61A-1D4B-8D34-AED74D349798}"/>
              </a:ext>
            </a:extLst>
          </p:cNvPr>
          <p:cNvSpPr/>
          <p:nvPr userDrawn="1"/>
        </p:nvSpPr>
        <p:spPr>
          <a:xfrm>
            <a:off x="0" y="0"/>
            <a:ext cx="4075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2484CA1-A981-5642-BF29-DC185157FEF2}"/>
              </a:ext>
            </a:extLst>
          </p:cNvPr>
          <p:cNvSpPr/>
          <p:nvPr userDrawn="1"/>
        </p:nvSpPr>
        <p:spPr>
          <a:xfrm>
            <a:off x="8103765" y="0"/>
            <a:ext cx="4088235" cy="6858000"/>
          </a:xfrm>
          <a:prstGeom prst="rect">
            <a:avLst/>
          </a:prstGeom>
          <a:solidFill>
            <a:srgbClr val="4F1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25898" y="2007764"/>
            <a:ext cx="2537903" cy="4043363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 marL="7938" indent="0">
              <a:buFontTx/>
              <a:buNone/>
              <a:tabLst/>
              <a:defRPr sz="2200">
                <a:solidFill>
                  <a:schemeClr val="bg1"/>
                </a:solidFill>
              </a:defRPr>
            </a:lvl2pPr>
            <a:lvl3pPr marL="7938" indent="0">
              <a:buNone/>
              <a:tabLst/>
              <a:defRPr sz="1400">
                <a:solidFill>
                  <a:schemeClr val="bg1"/>
                </a:solidFill>
              </a:defRPr>
            </a:lvl3pPr>
            <a:lvl4pPr marL="233363" indent="-233363">
              <a:tabLst/>
              <a:defRPr sz="1400">
                <a:solidFill>
                  <a:schemeClr val="bg1"/>
                </a:solidFill>
              </a:defRPr>
            </a:lvl4pPr>
            <a:lvl5pPr marL="7938" indent="0">
              <a:buNone/>
              <a:tabLst/>
              <a:defRPr sz="12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Phase 2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9456BA1C-8FE7-1545-9EE7-FEB5790C61F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911336" y="2007764"/>
            <a:ext cx="2537903" cy="4043363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 marL="7938" indent="0">
              <a:buFontTx/>
              <a:buNone/>
              <a:tabLst/>
              <a:defRPr sz="2200">
                <a:solidFill>
                  <a:schemeClr val="bg1"/>
                </a:solidFill>
              </a:defRPr>
            </a:lvl2pPr>
            <a:lvl3pPr marL="7938" indent="0">
              <a:buNone/>
              <a:tabLst/>
              <a:defRPr sz="1400">
                <a:solidFill>
                  <a:schemeClr val="bg1"/>
                </a:solidFill>
              </a:defRPr>
            </a:lvl3pPr>
            <a:lvl4pPr marL="233363" indent="-233363">
              <a:tabLst/>
              <a:defRPr sz="1400">
                <a:solidFill>
                  <a:schemeClr val="bg1"/>
                </a:solidFill>
              </a:defRPr>
            </a:lvl4pPr>
            <a:lvl5pPr marL="7938" indent="0">
              <a:buNone/>
              <a:tabLst/>
              <a:defRPr sz="12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Phase 3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48B69221-EC07-7047-93A5-09CD4CA8598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06903" y="2007764"/>
            <a:ext cx="2537903" cy="4043363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 marL="7938" indent="0">
              <a:buFontTx/>
              <a:buNone/>
              <a:tabLst/>
              <a:defRPr sz="2200">
                <a:solidFill>
                  <a:schemeClr val="bg1"/>
                </a:solidFill>
              </a:defRPr>
            </a:lvl2pPr>
            <a:lvl3pPr marL="7938" indent="0">
              <a:buNone/>
              <a:tabLst/>
              <a:defRPr sz="1400">
                <a:solidFill>
                  <a:schemeClr val="bg1"/>
                </a:solidFill>
              </a:defRPr>
            </a:lvl3pPr>
            <a:lvl4pPr marL="233363" indent="-233363">
              <a:tabLst/>
              <a:defRPr sz="1400">
                <a:solidFill>
                  <a:schemeClr val="bg1"/>
                </a:solidFill>
              </a:defRPr>
            </a:lvl4pPr>
            <a:lvl5pPr marL="7938" indent="0">
              <a:buNone/>
              <a:tabLst/>
              <a:defRPr sz="12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Phase 1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xmlns="" id="{C2F043E9-4F1F-4A84-BD93-B978A4085F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9456" y="6245352"/>
            <a:ext cx="411480" cy="411480"/>
          </a:xfrm>
          <a:prstGeom prst="rect">
            <a:avLst/>
          </a:prstGeom>
        </p:spPr>
      </p:pic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9231312" y="6458020"/>
            <a:ext cx="1817687" cy="1988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61438" y="6457647"/>
            <a:ext cx="4538112" cy="1991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8259" y="6458020"/>
            <a:ext cx="407054" cy="1988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73FCEF-5573-7E43-8272-70C9D66591D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052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06AA4-9060-DDD4-FB1F-E71330886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80AD1B-0E88-7587-194F-D6AC5FF8F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F0B939-029A-E606-6879-5903C68A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DF264E-2185-A0FD-58F4-5622ADE80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23452E-59E9-8E26-A7B4-E1B0B61F3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C8CD-AD3F-4B4E-85D2-2BFBB35258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684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0F7318-FD91-F589-DFB9-B3C07F4B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4D5BA0-76C5-468A-3271-5D9CD86CD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0E63CF-F581-DE2E-42A8-96C2B8488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991E21-58AE-9C43-FE53-7A2F0E303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656F37-230D-AA6F-F822-321209B7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C8CD-AD3F-4B4E-85D2-2BFBB35258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4827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B8C0D3-01EF-A87F-654C-0C0A8A00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B4F19E-D883-4343-F711-8BFFAD0236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9398AAE-C96B-10A9-0358-4902A7EAC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56D1A8-0757-60B2-C43E-9E477E263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FF6A16-2624-B20F-17B6-07241AEC1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A6F7BF-80C6-0F8A-1AF6-7BA81639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C8CD-AD3F-4B4E-85D2-2BFBB35258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550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E54A67-FECD-184A-8FB1-B28543394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8C9CC0-F893-61F9-7A1F-ED1CBA77F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5B95B2-9C6F-B959-326D-2FDF7B343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3AA6431-4554-B280-2725-4010084DF2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063E37F-5501-47A3-E6A9-47E0B027FD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86DA64C-E0F2-14DC-A135-BBA1781F3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13C9EF7-6271-AB38-25EE-E056378E6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DDD832B-7411-65DA-A507-AB05A39A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C8CD-AD3F-4B4E-85D2-2BFBB35258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555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351DEF-7C96-EB24-6A57-DDE583501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4490C62-496C-0C72-AD0F-8FC207537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7C9768-5CA3-DFB0-208F-07824388C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570192-200A-4FBF-8F17-617D6F08C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C8CD-AD3F-4B4E-85D2-2BFBB35258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1447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518595F-75C1-6053-BBEB-0FBE108EF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55215AC-1055-D0A5-FD41-DCE7A413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01B8C6B-55A4-58F2-5743-98460A4B0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C8CD-AD3F-4B4E-85D2-2BFBB35258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389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5FE1CE-13F2-26C3-2EAB-B8B73BAF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AA5090-34B0-48FF-1D11-4D3575044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835051-5580-7F1E-BAB3-CC0CFEDB8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1120A1-7914-6F82-F22F-F83388F66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96A388-9E54-4C4B-4AE6-3AC51359C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4309C0-413B-D377-6104-6E30D6F2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C8CD-AD3F-4B4E-85D2-2BFBB35258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596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D3F042-8924-6543-0BE9-2AC0BE944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298D2F4-BAE7-1C2A-23B6-F331E9BE4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062735D-0C52-AA6A-BE06-ABF8C1BF4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4D1C18E-84CA-AF2E-B971-3C3F6D2ED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2460AF-C81F-E5A1-65EA-65BE41087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050F4D-4716-D3EE-7D3C-7EBD3A660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C8CD-AD3F-4B4E-85D2-2BFBB35258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232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13B84D5-D26C-E974-525B-C3A67BDD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E241604-2812-E41E-B0C2-8F5BA2D89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A5A5B7-2A18-C978-A856-C87568479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10EE03-5A44-7DE5-9E82-EAFD8683B1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28E5CE-A76F-F618-6692-BC93210F9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EC8CD-AD3F-4B4E-85D2-2BFBB35258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314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concursoproyectos@pmiandalucia.org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miandalucia.org/concursoproyecto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ocs.google.com/forms/d/1cjNBJfGhfb-3s_WYkd8xiBeCnOJWH3_XHIgwPUnMhTs/edit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miandalucia.org/concursoproyectos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hyperlink" Target="https://www.pmnetwork-spanish.com/pmnetworksp/sep-oct_2020?pg=1#pg1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southfloridapmi.org/announcements.php?id=68" TargetMode="External"/><Relationship Id="rId4" Type="http://schemas.openxmlformats.org/officeDocument/2006/relationships/hyperlink" Target="https://www.pmnetwork-spanish.com/pmnetworksp/library/item/julio-agosto_2021/3937028/" TargetMode="External"/><Relationship Id="rId9" Type="http://schemas.openxmlformats.org/officeDocument/2006/relationships/image" Target="../media/image2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171539-4396-E84B-9B0B-32507DFC7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40" y="2571750"/>
            <a:ext cx="5790335" cy="2133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concurso</a:t>
            </a:r>
            <a:r>
              <a:rPr lang="en-US" b="1" dirty="0" smtClean="0"/>
              <a:t> </a:t>
            </a:r>
            <a:r>
              <a:rPr lang="en-US" b="1" dirty="0"/>
              <a:t>de </a:t>
            </a:r>
            <a:r>
              <a:rPr lang="en-US" b="1" dirty="0" err="1"/>
              <a:t>proyectos</a:t>
            </a:r>
            <a:r>
              <a:rPr lang="en-US" b="1" dirty="0"/>
              <a:t> RELEVANTES DE ANDALUCÍA DEL </a:t>
            </a:r>
            <a:r>
              <a:rPr lang="en-US" b="1" dirty="0" err="1" smtClean="0"/>
              <a:t>pmi</a:t>
            </a:r>
            <a:r>
              <a:rPr lang="en-US" b="1" dirty="0" smtClean="0"/>
              <a:t>-a</a:t>
            </a:r>
            <a:br>
              <a:rPr lang="en-US" b="1" dirty="0" smtClean="0"/>
            </a:br>
            <a:r>
              <a:rPr lang="en-US" b="1" cap="none" dirty="0" err="1" smtClean="0"/>
              <a:t>Convocatoria</a:t>
            </a:r>
            <a:r>
              <a:rPr lang="en-US" b="1" cap="none" dirty="0" smtClean="0"/>
              <a:t> </a:t>
            </a:r>
            <a:r>
              <a:rPr lang="en-US" b="1" cap="none" dirty="0" smtClean="0"/>
              <a:t>2023-2024</a:t>
            </a:r>
            <a:r>
              <a:rPr lang="en-US" b="1" cap="none" dirty="0" smtClean="0"/>
              <a:t/>
            </a:r>
            <a:br>
              <a:rPr lang="en-US" b="1" cap="none" dirty="0" smtClean="0"/>
            </a:br>
            <a:r>
              <a:rPr lang="en-US" b="1" cap="none" dirty="0" smtClean="0"/>
              <a:t/>
            </a:r>
            <a:br>
              <a:rPr lang="en-US" b="1" cap="none" dirty="0" smtClean="0"/>
            </a:br>
            <a:r>
              <a:rPr lang="en-US" b="1" cap="none" dirty="0" err="1" smtClean="0"/>
              <a:t>Presentación</a:t>
            </a:r>
            <a:r>
              <a:rPr lang="en-US" b="1" cap="none" dirty="0" smtClean="0"/>
              <a:t> Solicitudes:  </a:t>
            </a:r>
            <a:r>
              <a:rPr lang="en-US" b="1" cap="none" dirty="0" err="1" smtClean="0"/>
              <a:t>htpps</a:t>
            </a:r>
            <a:r>
              <a:rPr lang="en-US" b="1" cap="none" dirty="0" smtClean="0"/>
              <a:t>:/pmiandalucia.org/</a:t>
            </a:r>
            <a:r>
              <a:rPr lang="en-US" b="1" cap="none" dirty="0" err="1" smtClean="0"/>
              <a:t>concursoproyectos</a:t>
            </a:r>
            <a:r>
              <a:rPr lang="en-US" b="1" cap="none" dirty="0" smtClean="0"/>
              <a:t/>
            </a:r>
            <a:br>
              <a:rPr lang="en-US" b="1" cap="none" dirty="0" smtClean="0"/>
            </a:br>
            <a:r>
              <a:rPr lang="en-US" b="1" cap="none" dirty="0" smtClean="0"/>
              <a:t/>
            </a:r>
            <a:br>
              <a:rPr lang="en-US" b="1" cap="none" dirty="0" smtClean="0"/>
            </a:b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E577A2D-D46E-1748-B779-01F735DAB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9575" y="4924604"/>
            <a:ext cx="5210175" cy="437971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en-US" sz="2500" dirty="0" err="1" smtClean="0"/>
              <a:t>Información</a:t>
            </a:r>
            <a:r>
              <a:rPr lang="en-US" sz="2500" dirty="0" smtClean="0"/>
              <a:t>:</a:t>
            </a:r>
          </a:p>
          <a:p>
            <a:pPr marL="0" lvl="0" indent="0">
              <a:buNone/>
              <a:defRPr/>
            </a:pPr>
            <a:r>
              <a:rPr lang="en-US" sz="2500" dirty="0" smtClean="0"/>
              <a:t>concursoproyectos@pmiandalucia.org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xmlns="" val="38519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D417EE-6BAF-3A9F-E5D9-33DC9EC10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16A75E-FF04-C4E2-37D6-D48608D4BA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0FD65A-B380-9312-C5C2-6E1F5029D7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CBB80E1-BB46-44CB-CAB2-78714DCFB6A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7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9854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xmlns="" id="{DBF61EA3-B236-439E-9C0B-340980D56B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C274C7-C9EB-264D-8DBE-910D8514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REQUISITOS Y NORMAS DE PARTICIPACIÓN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28FAF094-D087-493F-8DF9-A486C2D6B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8D7C88D8-5509-4514-925A-9CE148E5C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7275593D-F75E-4426-AE3E-2CDEFD228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 Marcador de contenido"/>
          <p:cNvSpPr>
            <a:spLocks noGrp="1"/>
          </p:cNvSpPr>
          <p:nvPr>
            <p:ph sz="half"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82563"/>
            <a:r>
              <a:rPr lang="en-US" sz="2200" dirty="0" err="1"/>
              <a:t>Proyectos</a:t>
            </a:r>
            <a:r>
              <a:rPr lang="en-US" sz="2200" dirty="0"/>
              <a:t> </a:t>
            </a:r>
            <a:r>
              <a:rPr lang="en-US" sz="2200" dirty="0" err="1"/>
              <a:t>localizados</a:t>
            </a:r>
            <a:r>
              <a:rPr lang="en-US" sz="2200" dirty="0"/>
              <a:t> en Andalucía, </a:t>
            </a:r>
            <a:r>
              <a:rPr lang="en-US" sz="2200" dirty="0" err="1"/>
              <a:t>iniciados</a:t>
            </a:r>
            <a:r>
              <a:rPr lang="en-US" sz="2200" dirty="0"/>
              <a:t> en los </a:t>
            </a:r>
            <a:r>
              <a:rPr lang="en-US" sz="2200" dirty="0" err="1"/>
              <a:t>cinco</a:t>
            </a:r>
            <a:r>
              <a:rPr lang="en-US" sz="2200" dirty="0"/>
              <a:t> </a:t>
            </a:r>
            <a:r>
              <a:rPr lang="en-US" sz="2200" dirty="0" err="1"/>
              <a:t>años</a:t>
            </a:r>
            <a:r>
              <a:rPr lang="en-US" sz="2200" dirty="0"/>
              <a:t> </a:t>
            </a:r>
            <a:r>
              <a:rPr lang="en-US" sz="2200" dirty="0" err="1"/>
              <a:t>previos</a:t>
            </a:r>
            <a:r>
              <a:rPr lang="en-US" sz="2200" dirty="0"/>
              <a:t> al 1 de </a:t>
            </a:r>
            <a:r>
              <a:rPr lang="en-US" sz="2200" dirty="0" err="1"/>
              <a:t>Enero</a:t>
            </a:r>
            <a:r>
              <a:rPr lang="en-US" sz="2200" dirty="0"/>
              <a:t> de 2023 y </a:t>
            </a:r>
            <a:r>
              <a:rPr lang="en-US" sz="2200" dirty="0" err="1" smtClean="0"/>
              <a:t>concluidos</a:t>
            </a:r>
            <a:r>
              <a:rPr lang="en-US" sz="2200" dirty="0" smtClean="0"/>
              <a:t> a 1 de </a:t>
            </a:r>
            <a:r>
              <a:rPr lang="en-US" sz="2200" dirty="0" err="1" smtClean="0"/>
              <a:t>Enero</a:t>
            </a:r>
            <a:r>
              <a:rPr lang="en-US" sz="2200" dirty="0" smtClean="0"/>
              <a:t> de 2024.</a:t>
            </a:r>
            <a:endParaRPr lang="en-US" sz="2200" dirty="0"/>
          </a:p>
          <a:p>
            <a:pPr marL="182563"/>
            <a:r>
              <a:rPr lang="en-US" sz="2200" dirty="0" err="1"/>
              <a:t>Participación</a:t>
            </a:r>
            <a:r>
              <a:rPr lang="en-US" sz="2200" dirty="0"/>
              <a:t> </a:t>
            </a:r>
            <a:r>
              <a:rPr lang="en-US" sz="2200" dirty="0" err="1"/>
              <a:t>completamente</a:t>
            </a:r>
            <a:r>
              <a:rPr lang="en-US" sz="2200" dirty="0"/>
              <a:t> </a:t>
            </a:r>
            <a:r>
              <a:rPr lang="en-US" sz="2200" dirty="0" err="1"/>
              <a:t>gratuita</a:t>
            </a:r>
            <a:r>
              <a:rPr lang="en-US" sz="2200" dirty="0"/>
              <a:t>.</a:t>
            </a:r>
          </a:p>
          <a:p>
            <a:pPr marL="182563"/>
            <a:r>
              <a:rPr lang="en-US" sz="2200" dirty="0"/>
              <a:t>Los </a:t>
            </a:r>
            <a:r>
              <a:rPr lang="en-US" sz="2200" dirty="0" err="1"/>
              <a:t>participantes</a:t>
            </a:r>
            <a:r>
              <a:rPr lang="en-US" sz="2200" dirty="0"/>
              <a:t> </a:t>
            </a:r>
            <a:r>
              <a:rPr lang="en-US" sz="2200" dirty="0" err="1"/>
              <a:t>ceden</a:t>
            </a:r>
            <a:r>
              <a:rPr lang="en-US" sz="2200" dirty="0"/>
              <a:t> </a:t>
            </a:r>
            <a:r>
              <a:rPr lang="en-US" sz="2200" dirty="0" err="1"/>
              <a:t>los</a:t>
            </a:r>
            <a:r>
              <a:rPr lang="en-US" sz="2200" dirty="0"/>
              <a:t> derechos de imagen y </a:t>
            </a:r>
            <a:r>
              <a:rPr lang="en-US" sz="2200" dirty="0" err="1"/>
              <a:t>autorizan</a:t>
            </a:r>
            <a:r>
              <a:rPr lang="en-US" sz="2200" dirty="0"/>
              <a:t> la </a:t>
            </a:r>
            <a:r>
              <a:rPr lang="en-US" sz="2200" dirty="0" err="1"/>
              <a:t>utilización</a:t>
            </a:r>
            <a:r>
              <a:rPr lang="en-US" sz="2200" dirty="0"/>
              <a:t> del material </a:t>
            </a:r>
            <a:r>
              <a:rPr lang="en-US" sz="2200" dirty="0" err="1"/>
              <a:t>presentado</a:t>
            </a:r>
            <a:r>
              <a:rPr lang="en-US" sz="2200" dirty="0"/>
              <a:t> y </a:t>
            </a:r>
            <a:r>
              <a:rPr lang="en-US" sz="2200" dirty="0" err="1"/>
              <a:t>obtenido</a:t>
            </a:r>
            <a:r>
              <a:rPr lang="en-US" sz="2200" dirty="0"/>
              <a:t> </a:t>
            </a:r>
            <a:r>
              <a:rPr lang="en-US" sz="2200" dirty="0" err="1"/>
              <a:t>durante</a:t>
            </a:r>
            <a:r>
              <a:rPr lang="en-US" sz="2200" dirty="0"/>
              <a:t> </a:t>
            </a:r>
            <a:r>
              <a:rPr lang="en-US" sz="2200" dirty="0" err="1"/>
              <a:t>el</a:t>
            </a:r>
            <a:r>
              <a:rPr lang="en-US" sz="2200" dirty="0"/>
              <a:t> </a:t>
            </a:r>
            <a:r>
              <a:rPr lang="en-US" sz="2200" dirty="0" err="1"/>
              <a:t>premio</a:t>
            </a:r>
            <a:r>
              <a:rPr lang="en-US" sz="2200" dirty="0"/>
              <a:t> con fines </a:t>
            </a:r>
            <a:r>
              <a:rPr lang="en-US" sz="2200" dirty="0" err="1"/>
              <a:t>promocionales</a:t>
            </a:r>
            <a:r>
              <a:rPr lang="en-US" sz="2200" dirty="0"/>
              <a:t> y de </a:t>
            </a:r>
            <a:r>
              <a:rPr lang="en-US" sz="2200" dirty="0" err="1"/>
              <a:t>comunicación</a:t>
            </a:r>
            <a:r>
              <a:rPr lang="en-US" sz="2200" dirty="0"/>
              <a:t>.</a:t>
            </a:r>
          </a:p>
          <a:p>
            <a:pPr marL="182563"/>
            <a:r>
              <a:rPr lang="en-US" sz="2200" dirty="0"/>
              <a:t>Los </a:t>
            </a:r>
            <a:r>
              <a:rPr lang="en-US" sz="2200" dirty="0" err="1"/>
              <a:t>participantes</a:t>
            </a:r>
            <a:r>
              <a:rPr lang="en-US" sz="2200" dirty="0"/>
              <a:t> </a:t>
            </a:r>
            <a:r>
              <a:rPr lang="en-US" sz="2200" dirty="0" err="1"/>
              <a:t>podrán</a:t>
            </a:r>
            <a:r>
              <a:rPr lang="en-US" sz="2200" dirty="0"/>
              <a:t> </a:t>
            </a:r>
            <a:r>
              <a:rPr lang="en-US" sz="2200" dirty="0" err="1"/>
              <a:t>consultar</a:t>
            </a:r>
            <a:r>
              <a:rPr lang="en-US" sz="2200" dirty="0"/>
              <a:t> </a:t>
            </a:r>
            <a:r>
              <a:rPr lang="en-US" sz="2200" dirty="0" err="1"/>
              <a:t>el</a:t>
            </a:r>
            <a:r>
              <a:rPr lang="en-US" sz="2200" dirty="0"/>
              <a:t> Informe del Tribunal </a:t>
            </a:r>
            <a:r>
              <a:rPr lang="en-US" sz="2200" dirty="0" err="1"/>
              <a:t>Calificador</a:t>
            </a:r>
            <a:r>
              <a:rPr lang="en-US" sz="2200" dirty="0"/>
              <a:t>.</a:t>
            </a:r>
          </a:p>
          <a:p>
            <a:pPr marL="182563"/>
            <a:r>
              <a:rPr lang="en-US" sz="2200" dirty="0"/>
              <a:t>Se </a:t>
            </a:r>
            <a:r>
              <a:rPr lang="en-US" sz="2200" dirty="0" err="1"/>
              <a:t>pretende</a:t>
            </a:r>
            <a:r>
              <a:rPr lang="en-US" sz="2200" dirty="0"/>
              <a:t> </a:t>
            </a:r>
            <a:r>
              <a:rPr lang="en-US" sz="2200" dirty="0" err="1"/>
              <a:t>habilitar</a:t>
            </a:r>
            <a:r>
              <a:rPr lang="en-US" sz="2200" dirty="0"/>
              <a:t> un mail para la </a:t>
            </a:r>
            <a:r>
              <a:rPr lang="en-US" sz="2200" dirty="0" err="1"/>
              <a:t>participación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el</a:t>
            </a:r>
            <a:r>
              <a:rPr lang="en-US" sz="2200" dirty="0"/>
              <a:t> </a:t>
            </a:r>
            <a:r>
              <a:rPr lang="en-US" sz="2200" dirty="0" err="1"/>
              <a:t>concurso</a:t>
            </a:r>
            <a:r>
              <a:rPr lang="en-US" sz="2200" dirty="0"/>
              <a:t> y para la </a:t>
            </a:r>
            <a:r>
              <a:rPr lang="en-US" sz="2200" dirty="0" err="1"/>
              <a:t>resolución</a:t>
            </a:r>
            <a:r>
              <a:rPr lang="en-US" sz="2200" dirty="0"/>
              <a:t> de </a:t>
            </a:r>
            <a:r>
              <a:rPr lang="en-US" sz="2200" dirty="0" err="1"/>
              <a:t>dudas</a:t>
            </a:r>
            <a:r>
              <a:rPr lang="en-US" sz="2200" dirty="0"/>
              <a:t>: </a:t>
            </a:r>
            <a:r>
              <a:rPr lang="en-US" sz="2200" u="sng" dirty="0">
                <a:hlinkClick r:id="rId2"/>
              </a:rPr>
              <a:t>concursoproyectos@pmiandalucia.org</a:t>
            </a:r>
            <a:r>
              <a:rPr lang="en-US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191154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2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32"/>
          <p:cNvSpPr txBox="1"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None/>
            </a:pPr>
            <a:r>
              <a:rPr lang="en-US" sz="4800" dirty="0" smtClean="0">
                <a:solidFill>
                  <a:schemeClr val="tx1"/>
                </a:solidFill>
              </a:rPr>
              <a:t>PRESENTACIÓN SOLICITUDES</a:t>
            </a:r>
            <a:endParaRPr sz="4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32"/>
          <p:cNvSpPr/>
          <p:nvPr/>
        </p:nvSpPr>
        <p:spPr>
          <a:xfrm rot="10800000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32"/>
          <p:cNvSpPr/>
          <p:nvPr/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32"/>
          <p:cNvSpPr txBox="1">
            <a:spLocks noGrp="1"/>
          </p:cNvSpPr>
          <p:nvPr>
            <p:ph type="body" idx="1"/>
          </p:nvPr>
        </p:nvSpPr>
        <p:spPr>
          <a:xfrm>
            <a:off x="793661" y="2314575"/>
            <a:ext cx="9916672" cy="392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</a:pPr>
            <a:endParaRPr lang="es-ES" sz="2400" b="1" dirty="0" smtClean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</a:pPr>
            <a:r>
              <a:rPr lang="es-ES" sz="2400" b="1" dirty="0" smtClean="0">
                <a:solidFill>
                  <a:schemeClr val="tx1"/>
                </a:solidFill>
              </a:rPr>
              <a:t>Desde </a:t>
            </a:r>
            <a:r>
              <a:rPr lang="es-ES" sz="2400" b="1" dirty="0" smtClean="0">
                <a:solidFill>
                  <a:schemeClr val="tx1"/>
                </a:solidFill>
              </a:rPr>
              <a:t>la Web del PMI-A</a:t>
            </a:r>
            <a:r>
              <a:rPr lang="es-ES" sz="2400" dirty="0" smtClean="0">
                <a:solidFill>
                  <a:schemeClr val="tx1"/>
                </a:solidFill>
              </a:rPr>
              <a:t>: </a:t>
            </a:r>
            <a:r>
              <a:rPr lang="es-ES" sz="2400" dirty="0" smtClean="0">
                <a:solidFill>
                  <a:schemeClr val="tx1"/>
                </a:solidFill>
                <a:hlinkClick r:id="rId3"/>
              </a:rPr>
              <a:t>https://</a:t>
            </a:r>
            <a:r>
              <a:rPr lang="es-ES" sz="2400" dirty="0" smtClean="0">
                <a:solidFill>
                  <a:schemeClr val="tx1"/>
                </a:solidFill>
                <a:hlinkClick r:id="rId3"/>
              </a:rPr>
              <a:t>pmiandalucia.org/concursoproyectos</a:t>
            </a:r>
            <a:endParaRPr lang="es-ES" sz="2400" dirty="0" smtClean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</a:pPr>
            <a:endParaRPr lang="es-ES" sz="2400" dirty="0" smtClean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</a:pPr>
            <a:r>
              <a:rPr lang="es-ES" sz="2400" dirty="0" smtClean="0"/>
              <a:t>Posibilidad de envío de Ficha Reducida de Información Básica junto con dossier fotográfico y/o Vídeo para que nuestro equipo de voluntarios faciliten la presentación de solicitud</a:t>
            </a:r>
            <a:endParaRPr lang="es-ES" sz="2400" dirty="0" smtClean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endParaRPr sz="2400" dirty="0">
              <a:solidFill>
                <a:schemeClr val="tx1"/>
              </a:solidFill>
            </a:endParaRPr>
          </a:p>
          <a:p>
            <a:pPr marL="228600" lvl="0" indent="-228600">
              <a:buClr>
                <a:srgbClr val="FF0000"/>
              </a:buClr>
              <a:buSzPts val="2000"/>
            </a:pPr>
            <a:r>
              <a:rPr lang="en-US" sz="2400" dirty="0" err="1" smtClean="0">
                <a:solidFill>
                  <a:schemeClr val="tx1"/>
                </a:solidFill>
              </a:rPr>
              <a:t>Formulario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Electrónico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en-US" sz="2400" dirty="0" smtClean="0">
                <a:solidFill>
                  <a:schemeClr val="tx1"/>
                </a:solidFill>
                <a:hlinkClick r:id="rId4"/>
              </a:rPr>
              <a:t>https://docs.google.com/forms/d/1cjNBJfGhfb-3s_WYkd8xiBeCnOJWH3_XHIgwPUnMhTs/edit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228600" lvl="0" indent="-228600">
              <a:buClr>
                <a:srgbClr val="FF0000"/>
              </a:buClr>
              <a:buSzPts val="2000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Aportar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documentación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obligatoria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complementaria</a:t>
            </a:r>
            <a:r>
              <a:rPr lang="en-US" sz="2400" dirty="0" smtClean="0">
                <a:solidFill>
                  <a:schemeClr val="tx1"/>
                </a:solidFill>
              </a:rPr>
              <a:t> en un </a:t>
            </a:r>
            <a:r>
              <a:rPr lang="en-US" sz="2400" dirty="0" err="1" smtClean="0">
                <a:solidFill>
                  <a:schemeClr val="tx1"/>
                </a:solidFill>
              </a:rPr>
              <a:t>único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archivo</a:t>
            </a:r>
            <a:r>
              <a:rPr lang="en-US" sz="2400" dirty="0" smtClean="0">
                <a:solidFill>
                  <a:schemeClr val="tx1"/>
                </a:solidFill>
              </a:rPr>
              <a:t> con </a:t>
            </a:r>
            <a:r>
              <a:rPr lang="en-US" sz="2400" dirty="0" err="1" smtClean="0">
                <a:solidFill>
                  <a:schemeClr val="tx1"/>
                </a:solidFill>
              </a:rPr>
              <a:t>documentación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adicional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552" name="Google Shape;552;p32"/>
          <p:cNvSpPr/>
          <p:nvPr/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C274C7-C9EB-264D-8DBE-910D85145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DOCUMENTACIÓN A PRESENTAR</a:t>
            </a:r>
            <a:endParaRPr lang="en-U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>
          <a:xfrm>
            <a:off x="626185" y="1323975"/>
            <a:ext cx="10980028" cy="441007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ES" dirty="0" smtClean="0"/>
              <a:t>Posibilidad de envío de Ficha Reducida de Información Básica junto con dossier fotográfico y/o Vídeo para que nuestro equipo de voluntarios faciliten la presentación de </a:t>
            </a:r>
            <a:r>
              <a:rPr lang="es-ES" dirty="0" smtClean="0"/>
              <a:t>solicitud. En caso de entrega directa:</a:t>
            </a:r>
            <a:endParaRPr lang="es-ES" dirty="0" smtClean="0"/>
          </a:p>
          <a:p>
            <a:pPr marL="457200" lvl="0" indent="-457200">
              <a:buFont typeface="+mj-lt"/>
              <a:buAutoNum type="arabicPeriod"/>
            </a:pPr>
            <a:endParaRPr lang="es-E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s-ES" dirty="0" smtClean="0"/>
              <a:t>Formulario </a:t>
            </a:r>
            <a:r>
              <a:rPr lang="es-ES" dirty="0"/>
              <a:t>de solicitud debidamente cumplimentado y firmado.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ES" dirty="0"/>
              <a:t>Declaraciones: Consentimiento uso imágenes, Declaración de veracidad, Acuerdo del Cliente para la presentación del Formulario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ES" dirty="0"/>
              <a:t>Anexos:</a:t>
            </a:r>
          </a:p>
          <a:p>
            <a:pPr marL="538163" lvl="0" indent="-18256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ES" dirty="0"/>
              <a:t>Dossier Fotográfico</a:t>
            </a:r>
          </a:p>
          <a:p>
            <a:pPr marL="538163" lvl="0" indent="-18256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ES" dirty="0"/>
              <a:t>Dossier de Noticias y Medios de Comunicación</a:t>
            </a:r>
          </a:p>
          <a:p>
            <a:pPr marL="538163" lvl="0" indent="-18256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ES" dirty="0"/>
              <a:t>Evidencia respecto a PRODUCTOS, RESULTADOS O SERVICIOS del Proyecto</a:t>
            </a:r>
          </a:p>
          <a:p>
            <a:pPr marL="538163" lvl="0" indent="-18256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ES" dirty="0"/>
              <a:t>Evidencia respecto a INNOVACIÓN Y ENTREGA DE VALOR</a:t>
            </a:r>
          </a:p>
          <a:p>
            <a:pPr marL="538163" lvl="0" indent="-18256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ES" dirty="0"/>
              <a:t>Evidencia respecto a RIESGOS Y LECCIONES APRENDIDAS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es-ES" dirty="0"/>
              <a:t>Enlace a un vídeo explicativo del proyecto de una duración inferior a 5 minutos.</a:t>
            </a:r>
          </a:p>
          <a:p>
            <a:endParaRPr lang="es-ES" dirty="0"/>
          </a:p>
        </p:txBody>
      </p:sp>
      <p:sp>
        <p:nvSpPr>
          <p:cNvPr id="8" name="5 Marcador de contenido"/>
          <p:cNvSpPr>
            <a:spLocks noGrp="1"/>
          </p:cNvSpPr>
          <p:nvPr>
            <p:ph sz="half" idx="1"/>
          </p:nvPr>
        </p:nvSpPr>
        <p:spPr>
          <a:xfrm>
            <a:off x="314325" y="5717689"/>
            <a:ext cx="11346964" cy="613186"/>
          </a:xfrm>
        </p:spPr>
        <p:txBody>
          <a:bodyPr>
            <a:normAutofit fontScale="85000" lnSpcReduction="10000"/>
          </a:bodyPr>
          <a:lstStyle/>
          <a:p>
            <a:r>
              <a:rPr lang="es-ES" i="1" dirty="0"/>
              <a:t>Disponible para la descarga en: </a:t>
            </a:r>
            <a:r>
              <a:rPr lang="es-ES" i="1" u="sng" dirty="0">
                <a:hlinkClick r:id="rId2"/>
              </a:rPr>
              <a:t>http://www.pmiandalucia.org/concursoproyectos/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xmlns="" val="1193114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xmlns="" id="{058A14AF-9FB5-4CC7-BA35-E8E85D3ED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C274C7-C9EB-264D-8DBE-910D8514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1" y="498901"/>
            <a:ext cx="10132485" cy="781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DATOS CORPORATIVOS DEL PROYECTO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A9A4357-BD1D-4622-A4FE-766E6AB8DE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E6995CE5-F890-4ABA-82A2-26507CE8D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9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27017656"/>
              </p:ext>
            </p:extLst>
          </p:nvPr>
        </p:nvGraphicFramePr>
        <p:xfrm>
          <a:off x="793662" y="2279492"/>
          <a:ext cx="10268148" cy="4203200"/>
        </p:xfrm>
        <a:graphic>
          <a:graphicData uri="http://schemas.openxmlformats.org/drawingml/2006/table">
            <a:tbl>
              <a:tblPr firstRow="1" bandRow="1"/>
              <a:tblGrid>
                <a:gridCol w="102681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24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grandir Light"/>
                        </a:rPr>
                        <a:t>Nombre del Proyecto:</a:t>
                      </a:r>
                      <a:endParaRPr lang="es-ES" sz="1200" dirty="0">
                        <a:latin typeface="+mn-lt"/>
                        <a:ea typeface="Times New Roman"/>
                        <a:cs typeface="Agrandir Light"/>
                      </a:endParaRPr>
                    </a:p>
                  </a:txBody>
                  <a:tcPr marL="44269" marR="44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BF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73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n-lt"/>
                          <a:ea typeface="Times New Roman"/>
                          <a:cs typeface="Agrandir Light"/>
                        </a:rPr>
                        <a:t>Organización Responsable: </a:t>
                      </a:r>
                      <a:r>
                        <a:rPr lang="es-ES" sz="1200" i="1" dirty="0">
                          <a:latin typeface="+mn-lt"/>
                          <a:ea typeface="Times New Roman"/>
                          <a:cs typeface="Agrandir Light"/>
                        </a:rPr>
                        <a:t>(Identifique a la organización responsable de la dirección y ejecución del proyecto que debería ser la responsable de la presentación de este formulario y de la presentación del cuestionario posterior)</a:t>
                      </a:r>
                      <a:endParaRPr lang="es-ES" sz="1200" dirty="0">
                        <a:latin typeface="+mn-lt"/>
                        <a:ea typeface="Times New Roman"/>
                        <a:cs typeface="Agrandir Light"/>
                      </a:endParaRPr>
                    </a:p>
                  </a:txBody>
                  <a:tcPr marL="44269" marR="44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8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n-lt"/>
                          <a:ea typeface="Times New Roman"/>
                          <a:cs typeface="Agrandir Light"/>
                        </a:rPr>
                        <a:t>Organización Promotora / Cliente principal: </a:t>
                      </a:r>
                      <a:r>
                        <a:rPr lang="es-ES" sz="1200" i="1" dirty="0">
                          <a:latin typeface="+mn-lt"/>
                          <a:ea typeface="Times New Roman"/>
                          <a:cs typeface="Agrandir Light"/>
                        </a:rPr>
                        <a:t>(Identifique a la organización promotora o cliente principal del proyecto que podría coincidir o no con la Organización Responsable)</a:t>
                      </a:r>
                      <a:endParaRPr lang="es-ES" sz="1200" dirty="0">
                        <a:latin typeface="+mn-lt"/>
                        <a:ea typeface="Times New Roman"/>
                        <a:cs typeface="Agrandir Light"/>
                      </a:endParaRPr>
                    </a:p>
                  </a:txBody>
                  <a:tcPr marL="44269" marR="44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12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n-lt"/>
                          <a:ea typeface="Times New Roman"/>
                          <a:cs typeface="Agrandir Light"/>
                        </a:rPr>
                        <a:t>Partenariado: </a:t>
                      </a:r>
                      <a:r>
                        <a:rPr lang="es-ES" sz="1200" i="1" dirty="0">
                          <a:latin typeface="+mn-lt"/>
                          <a:ea typeface="Times New Roman"/>
                          <a:cs typeface="Agrandir Light"/>
                        </a:rPr>
                        <a:t>(Identifique, si existen, otras organizaciones formalmente asociadas al proyecto o que hayan participado de manera relevante en el mismo)</a:t>
                      </a:r>
                      <a:endParaRPr lang="es-ES" sz="1200" dirty="0">
                        <a:latin typeface="+mn-lt"/>
                        <a:ea typeface="Times New Roman"/>
                        <a:cs typeface="Agrandir Ligh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n-lt"/>
                          <a:ea typeface="Times New Roman"/>
                          <a:cs typeface="Agrandir Light"/>
                        </a:rPr>
                        <a:t>Si han existido Alianzas Público Privadas, descríbalas: </a:t>
                      </a:r>
                      <a:r>
                        <a:rPr lang="es-ES" sz="1200" i="1" dirty="0">
                          <a:latin typeface="+mn-lt"/>
                          <a:ea typeface="Times New Roman"/>
                          <a:cs typeface="Agrandir Light"/>
                        </a:rPr>
                        <a:t>(máx. 300 caracteres)</a:t>
                      </a:r>
                      <a:endParaRPr lang="es-ES" sz="1200" dirty="0">
                        <a:latin typeface="+mn-lt"/>
                        <a:ea typeface="Times New Roman"/>
                        <a:cs typeface="Agrandir Light"/>
                      </a:endParaRPr>
                    </a:p>
                  </a:txBody>
                  <a:tcPr marL="44269" marR="44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27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err="1">
                          <a:latin typeface="+mn-lt"/>
                          <a:ea typeface="Times New Roman"/>
                          <a:cs typeface="Agrandir Light"/>
                        </a:rPr>
                        <a:t>Website</a:t>
                      </a:r>
                      <a:r>
                        <a:rPr lang="es-ES" sz="1200" b="1" dirty="0">
                          <a:latin typeface="+mn-lt"/>
                          <a:ea typeface="Times New Roman"/>
                          <a:cs typeface="Agrandir Light"/>
                        </a:rPr>
                        <a:t> y puntos de información pública del proyecto: </a:t>
                      </a:r>
                      <a:r>
                        <a:rPr lang="es-ES" sz="1200" i="1" dirty="0">
                          <a:latin typeface="+mn-lt"/>
                          <a:ea typeface="Times New Roman"/>
                          <a:cs typeface="Agrandir Light"/>
                        </a:rPr>
                        <a:t>(Identifique la web principal del proyecto, así como otros accesos públicos de información corporativa de interés)</a:t>
                      </a:r>
                      <a:endParaRPr lang="es-ES" sz="1200" dirty="0">
                        <a:latin typeface="+mn-lt"/>
                        <a:ea typeface="Times New Roman"/>
                        <a:cs typeface="Agrandir Light"/>
                      </a:endParaRPr>
                    </a:p>
                  </a:txBody>
                  <a:tcPr marL="44269" marR="44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56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n-lt"/>
                          <a:ea typeface="Times New Roman"/>
                          <a:cs typeface="Agrandir Light"/>
                        </a:rPr>
                        <a:t>Nombre Director del Proyecto:</a:t>
                      </a:r>
                      <a:endParaRPr lang="es-ES" sz="1200" dirty="0">
                        <a:latin typeface="+mn-lt"/>
                        <a:ea typeface="Times New Roman"/>
                        <a:cs typeface="Agrandir Ligh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Times New Roman"/>
                          <a:cs typeface="Agrandir Light"/>
                        </a:rPr>
                        <a:t>Mail: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Times New Roman"/>
                          <a:cs typeface="Agrandir Light"/>
                        </a:rPr>
                        <a:t>Teléfono: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Times New Roman"/>
                          <a:cs typeface="Agrandir Light"/>
                        </a:rPr>
                        <a:t>Dirección:</a:t>
                      </a:r>
                    </a:p>
                  </a:txBody>
                  <a:tcPr marL="44269" marR="44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363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n-lt"/>
                          <a:ea typeface="Times New Roman"/>
                          <a:cs typeface="Agrandir Light"/>
                        </a:rPr>
                        <a:t>Persona responsable de la solicitud: </a:t>
                      </a:r>
                      <a:r>
                        <a:rPr lang="es-ES" sz="1200" i="1" dirty="0">
                          <a:latin typeface="+mn-lt"/>
                          <a:ea typeface="Times New Roman"/>
                          <a:cs typeface="Agrandir Light"/>
                        </a:rPr>
                        <a:t>(Identifique a la persona responsable de la presentación de este formulario, si no coincide con el Director del Proyecto)</a:t>
                      </a:r>
                      <a:endParaRPr lang="es-ES" sz="1200" dirty="0">
                        <a:latin typeface="+mn-lt"/>
                        <a:ea typeface="Times New Roman"/>
                        <a:cs typeface="Agrandir Ligh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Times New Roman"/>
                          <a:cs typeface="Agrandir Light"/>
                        </a:rPr>
                        <a:t>Puesto: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Times New Roman"/>
                          <a:cs typeface="Agrandir Light"/>
                        </a:rPr>
                        <a:t>Mail: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Times New Roman"/>
                          <a:cs typeface="Agrandir Light"/>
                        </a:rPr>
                        <a:t>Teléfono: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Times New Roman"/>
                          <a:cs typeface="Agrandir Light"/>
                        </a:rPr>
                        <a:t>Dirección:</a:t>
                      </a:r>
                    </a:p>
                  </a:txBody>
                  <a:tcPr marL="44269" marR="44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24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n-lt"/>
                          <a:ea typeface="Times New Roman"/>
                          <a:cs typeface="Agrandir Light"/>
                        </a:rPr>
                        <a:t>Firma y Fecha de presentación:</a:t>
                      </a:r>
                      <a:endParaRPr lang="es-ES" sz="1200" dirty="0">
                        <a:latin typeface="+mn-lt"/>
                        <a:ea typeface="Times New Roman"/>
                        <a:cs typeface="Agrandir Light"/>
                      </a:endParaRPr>
                    </a:p>
                  </a:txBody>
                  <a:tcPr marL="44269" marR="44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603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C274C7-C9EB-264D-8DBE-910D8514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DATOS BÁSICOS DEL PROYECTO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1593068" y="2521128"/>
            <a:ext cx="5215655" cy="119796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48590" indent="-148590" defTabSz="594360">
              <a:spcBef>
                <a:spcPts val="650"/>
              </a:spcBef>
            </a:pPr>
            <a:r>
              <a:rPr lang="es-ES" sz="15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el Concurso de Proyectos PMI-A 2023 será la persona responsable de la solicitud la que, en función del contenido y las características del proyecto, seleccionará la modalidad sectorial por la que opta, debiendo explicar el motivo y optando por una única modalidad</a:t>
            </a:r>
            <a:endParaRPr lang="es-ES" sz="1500" i="1" dirty="0"/>
          </a:p>
        </p:txBody>
      </p:sp>
      <p:graphicFrame>
        <p:nvGraphicFramePr>
          <p:cNvPr id="15" name="10 Marcador de contenido">
            <a:extLst>
              <a:ext uri="{FF2B5EF4-FFF2-40B4-BE49-F238E27FC236}">
                <a16:creationId xmlns:a16="http://schemas.microsoft.com/office/drawing/2014/main" xmlns="" id="{45899184-541A-A3E3-D232-CDFF2A58EDC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819399622"/>
              </p:ext>
            </p:extLst>
          </p:nvPr>
        </p:nvGraphicFramePr>
        <p:xfrm>
          <a:off x="3989142" y="4395113"/>
          <a:ext cx="5795536" cy="1832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12 Flecha doblada"/>
          <p:cNvSpPr/>
          <p:nvPr/>
        </p:nvSpPr>
        <p:spPr>
          <a:xfrm rot="5400000">
            <a:off x="6749890" y="3362256"/>
            <a:ext cx="772188" cy="619688"/>
          </a:xfrm>
          <a:prstGeom prst="bentArrow">
            <a:avLst/>
          </a:prstGeom>
          <a:solidFill>
            <a:srgbClr val="FF61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8252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9D8233B0-41B5-4D9A-AEEC-13DB66A8C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C274C7-C9EB-264D-8DBE-910D8514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7" y="386930"/>
            <a:ext cx="10645955" cy="781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INNOVACIÓN Y ENTREGA DE VALOR DEL PROYECTO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8FAF094-D087-493F-8DF9-A486C2D6B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8D7C88D8-5509-4514-925A-9CE148E5C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7275593D-F75E-4426-AE3E-2CDEFD228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10 Marcador de contenido"/>
          <p:cNvSpPr>
            <a:spLocks noGrp="1"/>
          </p:cNvSpPr>
          <p:nvPr>
            <p:ph sz="half" idx="1"/>
          </p:nvPr>
        </p:nvSpPr>
        <p:spPr>
          <a:xfrm>
            <a:off x="2070042" y="2598710"/>
            <a:ext cx="5334501" cy="72230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50876" indent="-150876" defTabSz="603504">
              <a:spcBef>
                <a:spcPts val="660"/>
              </a:spcBef>
            </a:pPr>
            <a:r>
              <a:rPr lang="es-ES" sz="15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el formulario del Concurso de Proyectos PMI-A 2023 habrá que explicar y documentar expresamente las innovaciones y el sistema de entrega de valor del proyecto </a:t>
            </a:r>
            <a:endParaRPr lang="es-ES" sz="1500" i="1" dirty="0"/>
          </a:p>
        </p:txBody>
      </p:sp>
      <p:graphicFrame>
        <p:nvGraphicFramePr>
          <p:cNvPr id="11" name="10 Marcador de contenido">
            <a:extLst>
              <a:ext uri="{FF2B5EF4-FFF2-40B4-BE49-F238E27FC236}">
                <a16:creationId xmlns:a16="http://schemas.microsoft.com/office/drawing/2014/main" xmlns="" id="{2C9A6AD8-0240-31C3-D52F-D3F8D5E5E8A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958707721"/>
              </p:ext>
            </p:extLst>
          </p:nvPr>
        </p:nvGraphicFramePr>
        <p:xfrm>
          <a:off x="3692361" y="3755078"/>
          <a:ext cx="5927596" cy="2281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Flecha doblada"/>
          <p:cNvSpPr/>
          <p:nvPr/>
        </p:nvSpPr>
        <p:spPr>
          <a:xfrm rot="5400000">
            <a:off x="7319772" y="2958085"/>
            <a:ext cx="663672" cy="494131"/>
          </a:xfrm>
          <a:prstGeom prst="bentArrow">
            <a:avLst/>
          </a:prstGeom>
          <a:solidFill>
            <a:srgbClr val="FF61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CAF818A-71B9-3861-BEF4-DF3D0EE04666}"/>
              </a:ext>
            </a:extLst>
          </p:cNvPr>
          <p:cNvSpPr txBox="1"/>
          <p:nvPr/>
        </p:nvSpPr>
        <p:spPr>
          <a:xfrm>
            <a:off x="4399444" y="3960104"/>
            <a:ext cx="3021981" cy="2751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3504">
              <a:spcAft>
                <a:spcPts val="600"/>
              </a:spcAft>
            </a:pPr>
            <a:r>
              <a:rPr lang="es-ES" sz="118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pedirá información complementaria sobre: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4966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9D8233B0-41B5-4D9A-AEEC-13DB66A8C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EFC274C7-C9EB-264D-8DBE-910D8514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RIESGOS Y LECCIONES APRENDIDAS DEL PROYECTO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8FAF094-D087-493F-8DF9-A486C2D6B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D7C88D8-5509-4514-925A-9CE148E5C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7275593D-F75E-4426-AE3E-2CDEFD228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10 Marcador de contenido"/>
          <p:cNvSpPr>
            <a:spLocks noGrp="1"/>
          </p:cNvSpPr>
          <p:nvPr>
            <p:ph sz="half" idx="1"/>
          </p:nvPr>
        </p:nvSpPr>
        <p:spPr>
          <a:xfrm>
            <a:off x="1575446" y="2598710"/>
            <a:ext cx="6033429" cy="81694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1450" indent="-171450" defTabSz="685800">
              <a:spcBef>
                <a:spcPts val="750"/>
              </a:spcBef>
            </a:pPr>
            <a:r>
              <a:rPr lang="es-ES" sz="17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el formulario del Concurso de Proyectos PMI-A 2023 habrá que explicar y documentar expresamente los riesgos y lecciones aprendidas del proyecto </a:t>
            </a:r>
            <a:endParaRPr lang="es-ES" sz="1700" i="1" dirty="0"/>
          </a:p>
        </p:txBody>
      </p:sp>
      <p:sp>
        <p:nvSpPr>
          <p:cNvPr id="8" name="10 Marcador de contenido"/>
          <p:cNvSpPr>
            <a:spLocks noGrp="1"/>
          </p:cNvSpPr>
          <p:nvPr>
            <p:ph sz="half" idx="1"/>
          </p:nvPr>
        </p:nvSpPr>
        <p:spPr>
          <a:xfrm>
            <a:off x="3410322" y="3731166"/>
            <a:ext cx="6704232" cy="187689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defTabSz="685800">
              <a:spcBef>
                <a:spcPts val="750"/>
              </a:spcBef>
              <a:buNone/>
            </a:pPr>
            <a:r>
              <a:rPr lang="es-ES" sz="17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pedirá información complementaria sobre:</a:t>
            </a:r>
          </a:p>
          <a:p>
            <a:pPr marL="136922" indent="-72629" defTabSz="685800">
              <a:spcBef>
                <a:spcPts val="750"/>
              </a:spcBef>
            </a:pPr>
            <a:r>
              <a:rPr lang="es-E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Principales riesgos por Grupos de Procesos del Proyecto siguiendo el </a:t>
            </a:r>
            <a:r>
              <a:rPr lang="es-ES" sz="17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PMBok</a:t>
            </a:r>
            <a:endParaRPr lang="es-E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36922" indent="-72629" defTabSz="685800">
              <a:spcBef>
                <a:spcPts val="750"/>
              </a:spcBef>
            </a:pPr>
            <a:r>
              <a:rPr lang="es-E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Lecciones aprendidas en la Dirección del Proyecto, indicando los Principios en la Dirección de Proyectos siguiendo el </a:t>
            </a:r>
            <a:r>
              <a:rPr lang="es-ES" sz="17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PMBok</a:t>
            </a:r>
            <a:r>
              <a:rPr lang="es-E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donde cree que más lecciones aprendidas se han generado.</a:t>
            </a:r>
            <a:endParaRPr lang="es-ES" sz="1700" dirty="0"/>
          </a:p>
        </p:txBody>
      </p:sp>
      <p:sp>
        <p:nvSpPr>
          <p:cNvPr id="9" name="8 Flecha doblada"/>
          <p:cNvSpPr/>
          <p:nvPr/>
        </p:nvSpPr>
        <p:spPr>
          <a:xfrm rot="5400000">
            <a:off x="7558664" y="2959506"/>
            <a:ext cx="816941" cy="716518"/>
          </a:xfrm>
          <a:prstGeom prst="bentArrow">
            <a:avLst/>
          </a:prstGeom>
          <a:solidFill>
            <a:srgbClr val="FF61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293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CB6B00-50DA-9B13-6766-289AAE301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3A76F5-C2B0-8E5F-D8C7-C0A90CF1D9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AD94536-F982-AD6C-BC2E-DBC2E814D1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7D47792-88B5-A393-B8EB-9AC83A0D03B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9595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9D8233B0-41B5-4D9A-AEEC-13DB66A8C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EFC274C7-C9EB-264D-8DBE-910D8514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PERÍODO DE PRESENTACIÓN DE SOLICITUDES</a:t>
            </a:r>
            <a:br>
              <a:rPr lang="en-US" sz="3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xmlns="" id="{28FAF094-D087-493F-8DF9-A486C2D6B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D7C88D8-5509-4514-925A-9CE148E5C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7275593D-F75E-4426-AE3E-2CDEFD228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DBE6F3D1-978A-7C4E-9DA7-0D1562E07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3017522"/>
            <a:ext cx="9843796" cy="2076990"/>
          </a:xfrm>
        </p:spPr>
        <p:txBody>
          <a:bodyPr anchor="ctr">
            <a:normAutofit/>
          </a:bodyPr>
          <a:lstStyle/>
          <a:p>
            <a:pPr marL="85725" algn="ctr" fontAlgn="base">
              <a:buNone/>
            </a:pPr>
            <a:r>
              <a:rPr lang="es-ES" sz="3200" i="1" u="sng" dirty="0" smtClean="0"/>
              <a:t>TRES MESES</a:t>
            </a:r>
            <a:r>
              <a:rPr lang="es-ES" sz="3200" i="1" dirty="0" smtClean="0"/>
              <a:t>. Del 15 de Diciembre de 2023 al 15 de </a:t>
            </a:r>
            <a:r>
              <a:rPr lang="es-ES" sz="3200" i="1" dirty="0" smtClean="0"/>
              <a:t>Julio de </a:t>
            </a:r>
            <a:r>
              <a:rPr lang="es-ES" sz="3200" i="1" dirty="0" smtClean="0"/>
              <a:t>2024</a:t>
            </a:r>
          </a:p>
          <a:p>
            <a:pPr marL="85725" algn="ctr" fontAlgn="base"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xmlns="" val="9529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3C4663-71F1-CA45-A7CF-CC4960D93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ANTECEDENTES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E6F3D1-978A-7C4E-9DA7-0D1562E07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371600"/>
            <a:ext cx="6793057" cy="4664075"/>
          </a:xfrm>
        </p:spPr>
        <p:txBody>
          <a:bodyPr/>
          <a:lstStyle/>
          <a:p>
            <a:pPr marL="457200" indent="-457200" rtl="0" eaLnBrk="1" fontAlgn="base" hangingPunct="1">
              <a:buFont typeface="Arial" pitchFamily="34" charset="0"/>
              <a:buChar char="•"/>
            </a:pPr>
            <a:r>
              <a:rPr lang="es-E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 50 proyectos más influyentes del 2020: Se identificaron 22 sectores y 8 regiones </a:t>
            </a:r>
            <a:r>
              <a:rPr lang="en-US" dirty="0">
                <a:hlinkClick r:id="rId3"/>
              </a:rPr>
              <a:t>PM Network Spanish - Sep-Oct 2020 - Front Cover (pmnetwork-spanish.com)</a:t>
            </a:r>
            <a:endParaRPr lang="en-US" dirty="0"/>
          </a:p>
          <a:p>
            <a:pPr marL="457200" indent="-457200" rtl="0" eaLnBrk="1" fontAlgn="base" hangingPunct="1">
              <a:buFont typeface="Arial" pitchFamily="34" charset="0"/>
              <a:buChar char="•"/>
            </a:pPr>
            <a:r>
              <a:rPr lang="es-E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 50 líderes de proyectos emergentes más influyentes 2021: </a:t>
            </a:r>
            <a:r>
              <a:rPr lang="en-US" dirty="0">
                <a:hlinkClick r:id="rId4"/>
              </a:rPr>
              <a:t>PM Network Spanish - Issue Library (pmnetwork-spanish.com)</a:t>
            </a:r>
            <a:endParaRPr lang="es-ES" sz="2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indent="-457200" rtl="0" eaLnBrk="1" fontAlgn="base" hangingPunct="1">
              <a:buFont typeface="Arial" pitchFamily="34" charset="0"/>
              <a:buChar char="•"/>
            </a:pPr>
            <a:r>
              <a:rPr lang="en-US" dirty="0"/>
              <a:t>PMI South Florida 2021 Project of the Year: </a:t>
            </a:r>
            <a:r>
              <a:rPr lang="en-US" dirty="0">
                <a:hlinkClick r:id="rId5"/>
              </a:rPr>
              <a:t>PMI South Florida Chapter, Inc. - Public Announcements (southfloridapmi.org)</a:t>
            </a: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94DEB22-3E58-4A3E-B69F-067A76ECE9E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34674" y="245185"/>
            <a:ext cx="2445573" cy="327313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0DE8A305-BD95-4427-967B-925B43A2991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55166" y="3389492"/>
            <a:ext cx="2220426" cy="2971800"/>
          </a:xfrm>
          <a:prstGeom prst="rect">
            <a:avLst/>
          </a:prstGeom>
        </p:spPr>
      </p:pic>
      <p:pic>
        <p:nvPicPr>
          <p:cNvPr id="1030" name="Picture 6" descr="Julio-Agosto 2021 cover image">
            <a:extLst>
              <a:ext uri="{FF2B5EF4-FFF2-40B4-BE49-F238E27FC236}">
                <a16:creationId xmlns:a16="http://schemas.microsoft.com/office/drawing/2014/main" xmlns="" id="{61DE74ED-4546-40EC-9FDB-A1D8A3ABA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03531" y="597910"/>
            <a:ext cx="2580558" cy="345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ject of the Year 2021">
            <a:extLst>
              <a:ext uri="{FF2B5EF4-FFF2-40B4-BE49-F238E27FC236}">
                <a16:creationId xmlns:a16="http://schemas.microsoft.com/office/drawing/2014/main" xmlns="" id="{FBEA67A1-D5E5-40D3-967E-6928F82FD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73747" y="3978130"/>
            <a:ext cx="2468176" cy="237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616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E9FB15-FD2C-E5F8-5260-C5C3A3835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B3C9BA-37D2-A210-CE48-52A33BEC0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CA6E568-1DE1-8470-E4FD-9C836039068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41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529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6EFC920F-B85A-4068-BD93-41064EDE93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C559108-BBAE-426C-8564-051D2BA6DD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42BC35EE-6650-42D2-AEFB-4B7CD1AFC9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0952C743-9049-4DFB-878B-2AB07B6E4F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BC4F608-B4B8-48C3-9572-C0F061B1C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3C4663-71F1-CA45-A7CF-CC4960D9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25" y="1238081"/>
            <a:ext cx="4709345" cy="962953"/>
          </a:xfrm>
        </p:spPr>
        <p:txBody>
          <a:bodyPr anchor="b">
            <a:normAutofit/>
          </a:bodyPr>
          <a:lstStyle/>
          <a:p>
            <a:r>
              <a:rPr lang="en-US" sz="2900"/>
              <a:t>EVALUACIÓN DE LOS PROYECTOS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382A32C-5B0C-4B1C-A074-76C6DBCC9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E6F3D1-978A-7C4E-9DA7-0D1562E07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736" y="2508105"/>
            <a:ext cx="4709345" cy="3632493"/>
          </a:xfrm>
        </p:spPr>
        <p:txBody>
          <a:bodyPr anchor="ctr">
            <a:normAutofit lnSpcReduction="10000"/>
          </a:bodyPr>
          <a:lstStyle/>
          <a:p>
            <a:pPr marL="457200" indent="-457200" fontAlgn="base">
              <a:buFont typeface="Arial" pitchFamily="34" charset="0"/>
              <a:buChar char="•"/>
            </a:pPr>
            <a:r>
              <a:rPr lang="es-ES" sz="1900" dirty="0"/>
              <a:t>La Evaluación de los Proyectos se realizará sobre la base de un informe de valoración donde se contemplará la información aportada sobre las Áreas de Conocimiento y los Grupos de Procesos enunciados en el PMBOK® Edición 6ª, junto con los Principios de la Dirección de Proyectos y los Dominios de Desempeño del PMBOK® Edición 7ª</a:t>
            </a:r>
          </a:p>
          <a:p>
            <a:pPr marL="457200" indent="-457200" rtl="0" eaLnBrk="1" fontAlgn="base" hangingPunct="1">
              <a:buFont typeface="Arial" pitchFamily="34" charset="0"/>
              <a:buChar char="•"/>
            </a:pPr>
            <a:r>
              <a:rPr lang="es-ES" sz="1900" dirty="0"/>
              <a:t>Se seleccionarán un máximo de 3 proyectos por modalidad con posibilidad de Reconocimientos Honoríficos por alguna cualidad distintiva o por PATROCINIOS ESPECÍFICOS.</a:t>
            </a:r>
          </a:p>
        </p:txBody>
      </p:sp>
      <p:pic>
        <p:nvPicPr>
          <p:cNvPr id="7" name="6 Imagen" descr="Texto&#10;&#10;Descripción generada automáticamente"/>
          <p:cNvPicPr/>
          <p:nvPr/>
        </p:nvPicPr>
        <p:blipFill rotWithShape="1">
          <a:blip r:embed="rId2" cstate="print"/>
          <a:srcRect l="1148" r="5079" b="4"/>
          <a:stretch/>
        </p:blipFill>
        <p:spPr>
          <a:xfrm>
            <a:off x="6538366" y="1383738"/>
            <a:ext cx="4929098" cy="47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834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DBF61EA3-B236-439E-9C0B-340980D56B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3C4663-71F1-CA45-A7CF-CC4960D9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 dirty="0"/>
              <a:t>CRITERIOS DE SELECCIÓN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8FAF094-D087-493F-8DF9-A486C2D6B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D7C88D8-5509-4514-925A-9CE148E5C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7275593D-F75E-4426-AE3E-2CDEFD228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E6F3D1-978A-7C4E-9DA7-0D1562E07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457200" indent="-457200" fontAlgn="base">
              <a:buFont typeface="Arial" pitchFamily="34" charset="0"/>
              <a:buChar char="•"/>
            </a:pPr>
            <a:r>
              <a:rPr lang="es-ES" sz="2400" dirty="0"/>
              <a:t>ELEMENTOS BÁSICOS DEL PROYECTO (25%)</a:t>
            </a:r>
          </a:p>
          <a:p>
            <a:pPr marL="457200" indent="-457200" fontAlgn="base">
              <a:buFont typeface="Arial" pitchFamily="34" charset="0"/>
              <a:buChar char="•"/>
            </a:pPr>
            <a:r>
              <a:rPr lang="es-ES" sz="2400" dirty="0"/>
              <a:t>INNOVACIÓN Y ENTREGA DE VALOR DEL PROYECTO (50%)</a:t>
            </a:r>
          </a:p>
          <a:p>
            <a:pPr marL="457200" indent="-457200" fontAlgn="base">
              <a:buFont typeface="Arial" pitchFamily="34" charset="0"/>
              <a:buChar char="•"/>
            </a:pPr>
            <a:r>
              <a:rPr lang="es-ES" sz="2400" dirty="0"/>
              <a:t>RIESGOS Y LECCIONES APRENDIDAS DEL PROYECTO (25%)</a:t>
            </a:r>
          </a:p>
        </p:txBody>
      </p:sp>
    </p:spTree>
    <p:extLst>
      <p:ext uri="{BB962C8B-B14F-4D97-AF65-F5344CB8AC3E}">
        <p14:creationId xmlns:p14="http://schemas.microsoft.com/office/powerpoint/2010/main" xmlns="" val="373495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xmlns="" id="{8B9AA7C6-5E5A-498E-A6DF-A943376E09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3EAB11A-76F7-48F4-9B4F-5BFDF4BF9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4D4C416-D5F4-4F6F-A6F1-87A21CD4FC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C6AC1C30-21C6-4BF6-93EE-B211D7A850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1E140AE-0ABF-47C8-BF32-7D2F0CF2B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BC4F608-B4B8-48C3-9572-C0F061B1C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3C4663-71F1-CA45-A7CF-CC4960D9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5200"/>
              <a:t>VALORACIÓN ELEMENTOS BÁSICOS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E6F3D1-978A-7C4E-9DA7-0D1562E07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pPr marL="457200" indent="-457200" fontAlgn="base"/>
            <a:r>
              <a:rPr lang="es-ES" sz="2000"/>
              <a:t>Buena justificación de la Modalidad elegida.</a:t>
            </a:r>
          </a:p>
          <a:p>
            <a:pPr marL="457200" indent="-457200" fontAlgn="base"/>
            <a:r>
              <a:rPr lang="es-ES" sz="2000"/>
              <a:t>Interés de los objetivos iniciales del proyectos y alineación con los ODS de la Agenda 2030</a:t>
            </a:r>
          </a:p>
          <a:p>
            <a:pPr marL="457200" indent="-457200" fontAlgn="base"/>
            <a:r>
              <a:rPr lang="es-ES" sz="2000"/>
              <a:t>Adecuación de los principales Productos, Resultados o Servicios del proyecto a los objetivos iniciales.</a:t>
            </a:r>
          </a:p>
          <a:p>
            <a:pPr marL="457200" indent="-457200" fontAlgn="base"/>
            <a:r>
              <a:rPr lang="es-ES" sz="2000"/>
              <a:t>Buena descripción y definición de las principales o hitos del proyecto</a:t>
            </a:r>
          </a:p>
        </p:txBody>
      </p:sp>
    </p:spTree>
    <p:extLst>
      <p:ext uri="{BB962C8B-B14F-4D97-AF65-F5344CB8AC3E}">
        <p14:creationId xmlns:p14="http://schemas.microsoft.com/office/powerpoint/2010/main" xmlns="" val="259991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xmlns="" id="{3AD318CC-E2A8-4E27-9548-A047A78999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3C4663-71F1-CA45-A7CF-CC4960D9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/>
              <a:t>VALORACIÓN </a:t>
            </a:r>
            <a:r>
              <a:rPr lang="es-ES"/>
              <a:t>INNOVACIÓN Y ENTREGA DE VALOR 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14B560F-9DD7-4302-A60B-EBD3EF59B0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3A9A4357-BD1D-4622-A4FE-766E6AB8DE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C21D6966-343E-49AC-A026-D2497E0C3C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C1BBA94-3F40-40AA-8BB9-E69E25E537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E6F3D1-978A-7C4E-9DA7-0D1562E07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pPr marL="457200" indent="-457200" fontAlgn="base"/>
            <a:r>
              <a:rPr lang="es-ES" sz="2000"/>
              <a:t>Buena identificación de los Elementos Innovadores del proyecto y claridad respecto a los grupos de procesos en los que se generan de acuerdo al PMBok. IMPORTANTE: Aportar anexo documental de evidencias.</a:t>
            </a:r>
          </a:p>
          <a:p>
            <a:pPr marL="457200" indent="-457200" fontAlgn="base"/>
            <a:r>
              <a:rPr lang="es-ES" sz="2000"/>
              <a:t>Definición clara y precisa de los Impactos directos/reales  y esperados/indirectos. IMPORTANTE: Indicar sistema de cálculo.</a:t>
            </a:r>
          </a:p>
          <a:p>
            <a:pPr marL="457200" indent="-457200" fontAlgn="base"/>
            <a:r>
              <a:rPr lang="es-ES" sz="2000"/>
              <a:t>Buena identificación de la Entrega de Valor del proyecto y claridad respecto a los Dominios de Desempeño según el PMBok donde más se han situado estas entregas de valor. IMPORTANTE: Aportar anexo documental de evidencias.</a:t>
            </a:r>
          </a:p>
        </p:txBody>
      </p:sp>
    </p:spTree>
    <p:extLst>
      <p:ext uri="{BB962C8B-B14F-4D97-AF65-F5344CB8AC3E}">
        <p14:creationId xmlns:p14="http://schemas.microsoft.com/office/powerpoint/2010/main" xmlns="" val="106466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xmlns="" id="{7515D20E-1AB7-4E74-9236-2B72B63D60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3C4663-71F1-CA45-A7CF-CC4960D9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1336329"/>
            <a:ext cx="3892732" cy="4382588"/>
          </a:xfrm>
        </p:spPr>
        <p:txBody>
          <a:bodyPr anchor="ctr">
            <a:normAutofit/>
          </a:bodyPr>
          <a:lstStyle/>
          <a:p>
            <a:r>
              <a:rPr lang="en-US" sz="5400"/>
              <a:t>VALORACIÓN RIESGOS Y LECCIONES APRENDIDAS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17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E6F3D1-978A-7C4E-9DA7-0D1562E07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336329"/>
            <a:ext cx="5260848" cy="4382588"/>
          </a:xfrm>
        </p:spPr>
        <p:txBody>
          <a:bodyPr anchor="ctr">
            <a:normAutofit/>
          </a:bodyPr>
          <a:lstStyle/>
          <a:p>
            <a:pPr marL="457200" indent="-457200" fontAlgn="base"/>
            <a:r>
              <a:rPr lang="es-ES" sz="2000"/>
              <a:t>Buena identificación de los principales Riesgos del proyecto y claridad respecto a los grupos de procesos en los que se generan de acuerdo al PMBok. IMPORTANTE: Aportar anexo documental de evidencias.</a:t>
            </a:r>
          </a:p>
          <a:p>
            <a:pPr marL="457200" indent="-457200" fontAlgn="base"/>
            <a:r>
              <a:rPr lang="es-ES" sz="2000"/>
              <a:t>Buena identificación de las Lecciones Aprendidas en la Dirección del proyecto y claridad respecto a los Principios de la DP según el PMBok donde más se han situado estas Lecciones Aprendidas.</a:t>
            </a:r>
          </a:p>
          <a:p>
            <a:pPr marL="457200" indent="-457200" fontAlgn="base"/>
            <a:r>
              <a:rPr lang="es-ES" sz="2000"/>
              <a:t>IMPORTANTE: Aportar anexo documental de evidencias.</a:t>
            </a:r>
          </a:p>
        </p:txBody>
      </p:sp>
    </p:spTree>
    <p:extLst>
      <p:ext uri="{BB962C8B-B14F-4D97-AF65-F5344CB8AC3E}">
        <p14:creationId xmlns:p14="http://schemas.microsoft.com/office/powerpoint/2010/main" xmlns="" val="203710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DBC6133C-0615-4CE4-9132-37E609A9BD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3C4663-71F1-CA45-A7CF-CC4960D9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/>
              <a:t>JURADO Y TRIBUNAL CALIFICADOR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69CC832-2974-4E8D-90ED-3E2941BA73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E6F3D1-978A-7C4E-9DA7-0D1562E07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pPr marL="457200" lvl="0" indent="-457200" fontAlgn="base"/>
            <a:r>
              <a:rPr lang="es-ES" sz="1800"/>
              <a:t>Patrocinadores y socios.</a:t>
            </a:r>
          </a:p>
          <a:p>
            <a:pPr marL="457200" lvl="0" indent="-457200" fontAlgn="base"/>
            <a:r>
              <a:rPr lang="es-ES" sz="1800"/>
              <a:t>Sector Público.</a:t>
            </a:r>
          </a:p>
          <a:p>
            <a:pPr marL="457200" lvl="0" indent="-457200" fontAlgn="base"/>
            <a:r>
              <a:rPr lang="es-ES" sz="1800"/>
              <a:t>Sector Medios Comunicación.</a:t>
            </a:r>
          </a:p>
          <a:p>
            <a:pPr marL="457200" lvl="0" indent="-457200" fontAlgn="base"/>
            <a:r>
              <a:rPr lang="es-ES" sz="1800"/>
              <a:t>Sector Escuelas Negocio y Universidades.</a:t>
            </a:r>
          </a:p>
          <a:p>
            <a:pPr marL="457200" lvl="0" indent="-457200" fontAlgn="base"/>
            <a:r>
              <a:rPr lang="es-ES" sz="1800"/>
              <a:t>Sector Agentes Sociales y de Innovación.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5222F96-971A-4F90-B841-6BAB416C7A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8980754-6F4B-43C9-B9BE-127B6BED65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C1BBA94-3F40-40AA-8BB9-E69E25E537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xmlns="" id="{99BCD580-8AE6-64D1-8CAF-05D41C0509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341" r="3" b="5184"/>
          <a:stretch/>
        </p:blipFill>
        <p:spPr>
          <a:xfrm>
            <a:off x="6695541" y="650494"/>
            <a:ext cx="4212412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2754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7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27"/>
          <p:cNvSpPr txBox="1">
            <a:spLocks noGrp="1"/>
          </p:cNvSpPr>
          <p:nvPr>
            <p:ph type="title"/>
          </p:nvPr>
        </p:nvSpPr>
        <p:spPr>
          <a:xfrm>
            <a:off x="1045028" y="1336329"/>
            <a:ext cx="3892732" cy="4382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400"/>
              <a:buFont typeface="Calibri"/>
              <a:buNone/>
            </a:pPr>
            <a:r>
              <a:rPr lang="en-US" sz="3400" dirty="0">
                <a:solidFill>
                  <a:schemeClr val="tx1"/>
                </a:solidFill>
              </a:rPr>
              <a:t>RECONOCIMIENTOS Y DISTINTIVOS A PARTICIPANTES</a:t>
            </a:r>
            <a:r>
              <a:rPr lang="en-US" sz="3400" dirty="0">
                <a:solidFill>
                  <a:srgbClr val="FF0000"/>
                </a:solidFill>
              </a:rPr>
              <a:t/>
            </a:r>
            <a:br>
              <a:rPr lang="en-US" sz="3400" dirty="0">
                <a:solidFill>
                  <a:srgbClr val="FF0000"/>
                </a:solidFill>
              </a:rPr>
            </a:br>
            <a:r>
              <a:rPr lang="en-US" sz="3400" dirty="0">
                <a:solidFill>
                  <a:srgbClr val="FF0000"/>
                </a:solidFill>
              </a:rPr>
              <a:t/>
            </a:r>
            <a:br>
              <a:rPr lang="en-US" sz="3400" dirty="0">
                <a:solidFill>
                  <a:srgbClr val="FF0000"/>
                </a:solidFill>
              </a:rPr>
            </a:br>
            <a:endParaRPr sz="3400" dirty="0">
              <a:solidFill>
                <a:srgbClr val="FF0000"/>
              </a:solidFill>
            </a:endParaRPr>
          </a:p>
        </p:txBody>
      </p:sp>
      <p:grpSp>
        <p:nvGrpSpPr>
          <p:cNvPr id="2" name="Google Shape;482;p27"/>
          <p:cNvGrpSpPr/>
          <p:nvPr/>
        </p:nvGrpSpPr>
        <p:grpSpPr>
          <a:xfrm>
            <a:off x="0" y="3163461"/>
            <a:ext cx="731521" cy="673460"/>
            <a:chOff x="3940602" y="308034"/>
            <a:chExt cx="2116791" cy="3428999"/>
          </a:xfrm>
        </p:grpSpPr>
        <p:sp>
          <p:nvSpPr>
            <p:cNvPr id="483" name="Google Shape;483;p27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27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27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6" name="Google Shape;486;p27"/>
          <p:cNvSpPr/>
          <p:nvPr/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27"/>
          <p:cNvSpPr/>
          <p:nvPr/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27"/>
          <p:cNvSpPr txBox="1">
            <a:spLocks noGrp="1"/>
          </p:cNvSpPr>
          <p:nvPr>
            <p:ph type="body" idx="1"/>
          </p:nvPr>
        </p:nvSpPr>
        <p:spPr>
          <a:xfrm>
            <a:off x="6096001" y="1336329"/>
            <a:ext cx="5260848" cy="4382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lvl="0" indent="-216852"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en-US" sz="1900" dirty="0" err="1" smtClean="0"/>
              <a:t>Participación</a:t>
            </a:r>
            <a:r>
              <a:rPr lang="en-US" sz="1900" dirty="0" smtClean="0"/>
              <a:t> en </a:t>
            </a:r>
            <a:r>
              <a:rPr lang="en-US" sz="1900" dirty="0" err="1" smtClean="0"/>
              <a:t>artículo</a:t>
            </a:r>
            <a:r>
              <a:rPr lang="en-US" sz="1900" dirty="0" smtClean="0"/>
              <a:t>/s </a:t>
            </a:r>
            <a:r>
              <a:rPr lang="en-US" sz="1900" dirty="0" err="1" smtClean="0"/>
              <a:t>internacionales</a:t>
            </a:r>
            <a:r>
              <a:rPr lang="en-US" sz="1900" dirty="0" smtClean="0"/>
              <a:t> del PMI-A </a:t>
            </a:r>
            <a:r>
              <a:rPr lang="en-US" sz="1900" dirty="0" err="1" smtClean="0"/>
              <a:t>sobre</a:t>
            </a:r>
            <a:r>
              <a:rPr lang="en-US" sz="1900" dirty="0" smtClean="0"/>
              <a:t> </a:t>
            </a:r>
            <a:r>
              <a:rPr lang="en-US" sz="1900" dirty="0" err="1" smtClean="0"/>
              <a:t>participantes</a:t>
            </a:r>
            <a:r>
              <a:rPr lang="en-US" sz="1900" dirty="0" smtClean="0"/>
              <a:t> </a:t>
            </a:r>
            <a:r>
              <a:rPr lang="en-US" sz="1900" dirty="0" err="1" smtClean="0"/>
              <a:t>Concurso</a:t>
            </a:r>
            <a:r>
              <a:rPr lang="en-US" sz="1900" dirty="0" smtClean="0"/>
              <a:t> de </a:t>
            </a:r>
            <a:r>
              <a:rPr lang="en-US" sz="1900" dirty="0" err="1" smtClean="0"/>
              <a:t>Proyectos</a:t>
            </a:r>
            <a:r>
              <a:rPr lang="en-US" sz="1900" dirty="0" smtClean="0"/>
              <a:t> </a:t>
            </a:r>
            <a:r>
              <a:rPr lang="en-US" sz="1900" dirty="0" err="1" smtClean="0"/>
              <a:t>Relevantes</a:t>
            </a:r>
            <a:r>
              <a:rPr lang="en-US" sz="1900" dirty="0" smtClean="0"/>
              <a:t> de Andalucía 2023 (</a:t>
            </a:r>
            <a:r>
              <a:rPr lang="en-US" sz="1900" dirty="0" err="1" smtClean="0"/>
              <a:t>Publicación</a:t>
            </a:r>
            <a:r>
              <a:rPr lang="en-US" sz="1900" dirty="0" smtClean="0"/>
              <a:t> PMI Network, </a:t>
            </a:r>
            <a:r>
              <a:rPr lang="en-US" sz="1900" dirty="0" err="1" smtClean="0"/>
              <a:t>PMIstandars</a:t>
            </a:r>
            <a:r>
              <a:rPr lang="en-US" sz="1900" dirty="0" smtClean="0"/>
              <a:t> y en </a:t>
            </a:r>
            <a:r>
              <a:rPr lang="en-US" sz="1900" dirty="0" err="1" smtClean="0"/>
              <a:t>otras</a:t>
            </a:r>
            <a:r>
              <a:rPr lang="en-US" sz="1900" dirty="0" smtClean="0"/>
              <a:t> </a:t>
            </a:r>
            <a:r>
              <a:rPr lang="en-US" sz="1900" dirty="0" err="1" smtClean="0"/>
              <a:t>publicaciones</a:t>
            </a:r>
            <a:r>
              <a:rPr lang="en-US" sz="1900" dirty="0" smtClean="0"/>
              <a:t> con </a:t>
            </a:r>
            <a:r>
              <a:rPr lang="en-US" sz="1900" dirty="0" err="1" smtClean="0"/>
              <a:t>las</a:t>
            </a:r>
            <a:r>
              <a:rPr lang="en-US" sz="1900" dirty="0" smtClean="0"/>
              <a:t> </a:t>
            </a:r>
            <a:r>
              <a:rPr lang="en-US" sz="1900" dirty="0" err="1" smtClean="0"/>
              <a:t>que</a:t>
            </a:r>
            <a:r>
              <a:rPr lang="en-US" sz="1900" dirty="0" smtClean="0"/>
              <a:t> se </a:t>
            </a:r>
            <a:r>
              <a:rPr lang="en-US" sz="1900" dirty="0" err="1" smtClean="0"/>
              <a:t>cierre</a:t>
            </a:r>
            <a:r>
              <a:rPr lang="en-US" sz="1900" dirty="0" smtClean="0"/>
              <a:t> </a:t>
            </a:r>
            <a:r>
              <a:rPr lang="en-US" sz="1900" dirty="0" err="1" smtClean="0"/>
              <a:t>alianzas</a:t>
            </a:r>
            <a:r>
              <a:rPr lang="en-US" sz="1900" dirty="0" smtClean="0"/>
              <a:t> de </a:t>
            </a:r>
            <a:r>
              <a:rPr lang="en-US" sz="1900" dirty="0" err="1" smtClean="0"/>
              <a:t>difusión</a:t>
            </a:r>
            <a:r>
              <a:rPr lang="en-US" sz="1900" dirty="0" smtClean="0"/>
              <a:t>) </a:t>
            </a:r>
          </a:p>
          <a:p>
            <a:pPr lvl="0" indent="-216852">
              <a:spcBef>
                <a:spcPts val="0"/>
              </a:spcBef>
              <a:buClr>
                <a:srgbClr val="FF0000"/>
              </a:buClr>
              <a:buSzPct val="100000"/>
            </a:pPr>
            <a:endParaRPr lang="en-US" sz="1900" dirty="0" smtClean="0"/>
          </a:p>
          <a:p>
            <a:pPr lvl="0" indent="-216852"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en-US" sz="1900" dirty="0" err="1" smtClean="0"/>
              <a:t>Difusión</a:t>
            </a:r>
            <a:r>
              <a:rPr lang="en-US" sz="1900" dirty="0" smtClean="0"/>
              <a:t> del </a:t>
            </a:r>
            <a:r>
              <a:rPr lang="en-US" sz="1900" dirty="0" err="1" smtClean="0"/>
              <a:t>proyecto</a:t>
            </a:r>
            <a:r>
              <a:rPr lang="en-US" sz="1900" dirty="0" smtClean="0"/>
              <a:t> y de la </a:t>
            </a:r>
            <a:r>
              <a:rPr lang="en-US" sz="1900" dirty="0" err="1" smtClean="0"/>
              <a:t>Organización</a:t>
            </a:r>
            <a:r>
              <a:rPr lang="en-US" sz="1900" dirty="0" smtClean="0"/>
              <a:t> </a:t>
            </a:r>
            <a:r>
              <a:rPr lang="en-US" sz="1900" dirty="0" err="1" smtClean="0"/>
              <a:t>Promotora</a:t>
            </a:r>
            <a:r>
              <a:rPr lang="en-US" sz="1900" dirty="0" smtClean="0"/>
              <a:t> a </a:t>
            </a:r>
            <a:r>
              <a:rPr lang="en-US" sz="1900" dirty="0" err="1" smtClean="0"/>
              <a:t>todos</a:t>
            </a:r>
            <a:r>
              <a:rPr lang="en-US" sz="1900" dirty="0" smtClean="0"/>
              <a:t> los </a:t>
            </a:r>
            <a:r>
              <a:rPr lang="en-US" sz="1900" dirty="0" err="1" smtClean="0"/>
              <a:t>Directores</a:t>
            </a:r>
            <a:r>
              <a:rPr lang="en-US" sz="1900" dirty="0" smtClean="0"/>
              <a:t> de </a:t>
            </a:r>
            <a:r>
              <a:rPr lang="en-US" sz="1900" dirty="0" err="1" smtClean="0"/>
              <a:t>Proyectos</a:t>
            </a:r>
            <a:r>
              <a:rPr lang="en-US" sz="1900" dirty="0" smtClean="0"/>
              <a:t> de Andalucía </a:t>
            </a:r>
            <a:r>
              <a:rPr lang="en-US" sz="1900" dirty="0" err="1" smtClean="0"/>
              <a:t>asociados</a:t>
            </a:r>
            <a:r>
              <a:rPr lang="en-US" sz="1900" dirty="0" smtClean="0"/>
              <a:t> al PMI-A y al </a:t>
            </a:r>
            <a:r>
              <a:rPr lang="en-US" sz="1900" dirty="0" err="1" smtClean="0"/>
              <a:t>resto</a:t>
            </a:r>
            <a:r>
              <a:rPr lang="en-US" sz="1900" dirty="0" smtClean="0"/>
              <a:t> de </a:t>
            </a:r>
            <a:r>
              <a:rPr lang="en-US" sz="1900" dirty="0" err="1" smtClean="0"/>
              <a:t>capítulos</a:t>
            </a:r>
            <a:r>
              <a:rPr lang="en-US" sz="1900" dirty="0" smtClean="0"/>
              <a:t> del PMI en </a:t>
            </a:r>
            <a:r>
              <a:rPr lang="en-US" sz="1900" dirty="0" err="1" smtClean="0"/>
              <a:t>España</a:t>
            </a:r>
            <a:r>
              <a:rPr lang="en-US" sz="1900" dirty="0" smtClean="0"/>
              <a:t>.</a:t>
            </a:r>
          </a:p>
          <a:p>
            <a:pPr marL="228600" lvl="0" indent="-216852" algn="l" rtl="0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en-US" sz="1900" dirty="0" err="1" smtClean="0">
                <a:solidFill>
                  <a:schemeClr val="tx1"/>
                </a:solidFill>
              </a:rPr>
              <a:t>Mención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específica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>
                <a:solidFill>
                  <a:schemeClr val="tx1"/>
                </a:solidFill>
              </a:rPr>
              <a:t>en </a:t>
            </a:r>
            <a:r>
              <a:rPr lang="en-US" sz="1900" dirty="0" err="1">
                <a:solidFill>
                  <a:schemeClr val="tx1"/>
                </a:solidFill>
              </a:rPr>
              <a:t>Vídeos</a:t>
            </a:r>
            <a:r>
              <a:rPr lang="en-US" sz="1900" dirty="0">
                <a:solidFill>
                  <a:schemeClr val="tx1"/>
                </a:solidFill>
              </a:rPr>
              <a:t> del PMI </a:t>
            </a:r>
            <a:r>
              <a:rPr lang="en-US" sz="1900" dirty="0" err="1">
                <a:solidFill>
                  <a:schemeClr val="tx1"/>
                </a:solidFill>
              </a:rPr>
              <a:t>sobre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Proyectos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Relevantes</a:t>
            </a:r>
            <a:r>
              <a:rPr lang="en-US" sz="1900" dirty="0">
                <a:solidFill>
                  <a:schemeClr val="tx1"/>
                </a:solidFill>
              </a:rPr>
              <a:t> de Andalucía 2023</a:t>
            </a:r>
            <a:endParaRPr dirty="0">
              <a:solidFill>
                <a:schemeClr val="tx1"/>
              </a:solidFill>
            </a:endParaRPr>
          </a:p>
          <a:p>
            <a:pPr marL="228600" lvl="0" indent="-216852" algn="l" rtl="0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Material </a:t>
            </a:r>
            <a:r>
              <a:rPr lang="en-US" sz="1900" dirty="0" err="1">
                <a:solidFill>
                  <a:schemeClr val="tx1"/>
                </a:solidFill>
              </a:rPr>
              <a:t>Promocional</a:t>
            </a:r>
            <a:r>
              <a:rPr lang="en-US" sz="1900" dirty="0">
                <a:solidFill>
                  <a:schemeClr val="tx1"/>
                </a:solidFill>
              </a:rPr>
              <a:t>: </a:t>
            </a:r>
            <a:r>
              <a:rPr lang="en-US" sz="1900" dirty="0" err="1">
                <a:solidFill>
                  <a:schemeClr val="tx1"/>
                </a:solidFill>
              </a:rPr>
              <a:t>Participación</a:t>
            </a:r>
            <a:r>
              <a:rPr lang="en-US" sz="1900" dirty="0">
                <a:solidFill>
                  <a:schemeClr val="tx1"/>
                </a:solidFill>
              </a:rPr>
              <a:t> en </a:t>
            </a:r>
            <a:r>
              <a:rPr lang="en-US" sz="1900" dirty="0" err="1">
                <a:solidFill>
                  <a:schemeClr val="tx1"/>
                </a:solidFill>
              </a:rPr>
              <a:t>Vídeo</a:t>
            </a:r>
            <a:r>
              <a:rPr lang="en-US" sz="1900" dirty="0">
                <a:solidFill>
                  <a:schemeClr val="tx1"/>
                </a:solidFill>
              </a:rPr>
              <a:t> 2024 </a:t>
            </a:r>
            <a:r>
              <a:rPr lang="en-US" sz="1900" dirty="0" err="1">
                <a:solidFill>
                  <a:schemeClr val="tx1"/>
                </a:solidFill>
              </a:rPr>
              <a:t>sobre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participantes</a:t>
            </a:r>
            <a:r>
              <a:rPr lang="en-US" sz="1900" dirty="0" smtClean="0">
                <a:solidFill>
                  <a:schemeClr val="tx1"/>
                </a:solidFill>
              </a:rPr>
              <a:t> en el </a:t>
            </a:r>
            <a:r>
              <a:rPr lang="en-US" sz="1900" dirty="0" err="1" smtClean="0">
                <a:solidFill>
                  <a:schemeClr val="tx1"/>
                </a:solidFill>
              </a:rPr>
              <a:t>Concurso</a:t>
            </a:r>
            <a:r>
              <a:rPr lang="en-US" sz="1900" dirty="0" smtClean="0">
                <a:solidFill>
                  <a:schemeClr val="tx1"/>
                </a:solidFill>
              </a:rPr>
              <a:t> de </a:t>
            </a:r>
            <a:r>
              <a:rPr lang="en-US" sz="1900" dirty="0" err="1" smtClean="0">
                <a:solidFill>
                  <a:schemeClr val="tx1"/>
                </a:solidFill>
              </a:rPr>
              <a:t>Proyectos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Relevantes</a:t>
            </a:r>
            <a:r>
              <a:rPr lang="en-US" sz="1900" dirty="0">
                <a:solidFill>
                  <a:schemeClr val="tx1"/>
                </a:solidFill>
              </a:rPr>
              <a:t> de Andalucía</a:t>
            </a:r>
            <a:endParaRPr dirty="0">
              <a:solidFill>
                <a:schemeClr val="tx1"/>
              </a:solidFill>
            </a:endParaRPr>
          </a:p>
          <a:p>
            <a:pPr marL="228600" lvl="0" indent="-216852" algn="l" rtl="0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en-US" sz="1900" dirty="0" err="1">
                <a:solidFill>
                  <a:schemeClr val="tx1"/>
                </a:solidFill>
              </a:rPr>
              <a:t>Posibilidad</a:t>
            </a:r>
            <a:r>
              <a:rPr lang="en-US" sz="1900" dirty="0">
                <a:solidFill>
                  <a:schemeClr val="tx1"/>
                </a:solidFill>
              </a:rPr>
              <a:t> de </a:t>
            </a:r>
            <a:r>
              <a:rPr lang="en-US" sz="1900" dirty="0" err="1">
                <a:solidFill>
                  <a:schemeClr val="tx1"/>
                </a:solidFill>
              </a:rPr>
              <a:t>Otros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Reconocimientos</a:t>
            </a:r>
            <a:endParaRPr sz="1900" dirty="0">
              <a:solidFill>
                <a:schemeClr val="tx1"/>
              </a:solidFill>
            </a:endParaRPr>
          </a:p>
          <a:p>
            <a:pPr marL="457200" lvl="0" indent="-43910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endParaRPr sz="1900" dirty="0">
              <a:solidFill>
                <a:srgbClr val="FF0000"/>
              </a:solidFill>
            </a:endParaRPr>
          </a:p>
        </p:txBody>
      </p:sp>
      <p:pic>
        <p:nvPicPr>
          <p:cNvPr id="491" name="Google Shape;491;p27" descr="A group of people holding letters&#10;&#10;Description automatically generated with medium confidence"/>
          <p:cNvPicPr preferRelativeResize="0"/>
          <p:nvPr/>
        </p:nvPicPr>
        <p:blipFill rotWithShape="1">
          <a:blip r:embed="rId3" cstate="print">
            <a:alphaModFix/>
          </a:blip>
          <a:srcRect l="22910" r="22097" b="1"/>
          <a:stretch/>
        </p:blipFill>
        <p:spPr>
          <a:xfrm>
            <a:off x="1658954" y="3818467"/>
            <a:ext cx="1909544" cy="231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8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28"/>
          <p:cNvSpPr txBox="1">
            <a:spLocks noGrp="1"/>
          </p:cNvSpPr>
          <p:nvPr>
            <p:ph type="title"/>
          </p:nvPr>
        </p:nvSpPr>
        <p:spPr>
          <a:xfrm>
            <a:off x="1045028" y="1336329"/>
            <a:ext cx="3892732" cy="4382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400"/>
              <a:buFont typeface="Calibri"/>
              <a:buNone/>
            </a:pPr>
            <a:r>
              <a:rPr lang="en-US" sz="3400" dirty="0">
                <a:solidFill>
                  <a:schemeClr val="tx1"/>
                </a:solidFill>
              </a:rPr>
              <a:t>RECONOCIMIENTOS Y DISTINTIVOS A GANADORES</a:t>
            </a:r>
            <a:r>
              <a:rPr lang="en-US" sz="3400" dirty="0">
                <a:solidFill>
                  <a:srgbClr val="FF0000"/>
                </a:solidFill>
              </a:rPr>
              <a:t/>
            </a:r>
            <a:br>
              <a:rPr lang="en-US" sz="3400" dirty="0">
                <a:solidFill>
                  <a:srgbClr val="FF0000"/>
                </a:solidFill>
              </a:rPr>
            </a:br>
            <a:r>
              <a:rPr lang="en-US" sz="3400" dirty="0">
                <a:solidFill>
                  <a:srgbClr val="FF0000"/>
                </a:solidFill>
              </a:rPr>
              <a:t/>
            </a:r>
            <a:br>
              <a:rPr lang="en-US" sz="3400" dirty="0">
                <a:solidFill>
                  <a:srgbClr val="FF0000"/>
                </a:solidFill>
              </a:rPr>
            </a:br>
            <a:endParaRPr sz="3400" dirty="0">
              <a:solidFill>
                <a:srgbClr val="FF0000"/>
              </a:solidFill>
            </a:endParaRPr>
          </a:p>
        </p:txBody>
      </p:sp>
      <p:grpSp>
        <p:nvGrpSpPr>
          <p:cNvPr id="2" name="Google Shape;498;p28"/>
          <p:cNvGrpSpPr/>
          <p:nvPr/>
        </p:nvGrpSpPr>
        <p:grpSpPr>
          <a:xfrm>
            <a:off x="0" y="3163461"/>
            <a:ext cx="731521" cy="673460"/>
            <a:chOff x="3940602" y="308034"/>
            <a:chExt cx="2116791" cy="3428999"/>
          </a:xfrm>
        </p:grpSpPr>
        <p:sp>
          <p:nvSpPr>
            <p:cNvPr id="499" name="Google Shape;499;p28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28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28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2" name="Google Shape;502;p28"/>
          <p:cNvSpPr/>
          <p:nvPr/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28"/>
          <p:cNvSpPr/>
          <p:nvPr/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28"/>
          <p:cNvSpPr txBox="1">
            <a:spLocks noGrp="1"/>
          </p:cNvSpPr>
          <p:nvPr>
            <p:ph type="body" idx="1"/>
          </p:nvPr>
        </p:nvSpPr>
        <p:spPr>
          <a:xfrm>
            <a:off x="6096001" y="1336329"/>
            <a:ext cx="5260848" cy="4382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en-US" sz="1900" dirty="0" err="1">
                <a:solidFill>
                  <a:schemeClr val="tx1"/>
                </a:solidFill>
              </a:rPr>
              <a:t>Uso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corporativo</a:t>
            </a:r>
            <a:r>
              <a:rPr lang="en-US" sz="1900" dirty="0">
                <a:solidFill>
                  <a:schemeClr val="tx1"/>
                </a:solidFill>
              </a:rPr>
              <a:t> en </a:t>
            </a:r>
            <a:r>
              <a:rPr lang="en-US" sz="1900" dirty="0" err="1">
                <a:solidFill>
                  <a:schemeClr val="tx1"/>
                </a:solidFill>
              </a:rPr>
              <a:t>documentos</a:t>
            </a:r>
            <a:r>
              <a:rPr lang="en-US" sz="1900" dirty="0">
                <a:solidFill>
                  <a:schemeClr val="tx1"/>
                </a:solidFill>
              </a:rPr>
              <a:t> del </a:t>
            </a:r>
            <a:r>
              <a:rPr lang="en-US" sz="1900" dirty="0" err="1">
                <a:solidFill>
                  <a:schemeClr val="tx1"/>
                </a:solidFill>
              </a:rPr>
              <a:t>proyecto</a:t>
            </a:r>
            <a:r>
              <a:rPr lang="en-US" sz="1900" dirty="0">
                <a:solidFill>
                  <a:schemeClr val="tx1"/>
                </a:solidFill>
              </a:rPr>
              <a:t> y de la </a:t>
            </a:r>
            <a:r>
              <a:rPr lang="en-US" sz="1900" dirty="0" err="1">
                <a:solidFill>
                  <a:schemeClr val="tx1"/>
                </a:solidFill>
              </a:rPr>
              <a:t>organizacion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promotora</a:t>
            </a:r>
            <a:r>
              <a:rPr lang="en-US" sz="1900" dirty="0">
                <a:solidFill>
                  <a:schemeClr val="tx1"/>
                </a:solidFill>
              </a:rPr>
              <a:t> del </a:t>
            </a:r>
            <a:r>
              <a:rPr lang="en-US" sz="1900" dirty="0" err="1">
                <a:solidFill>
                  <a:schemeClr val="tx1"/>
                </a:solidFill>
              </a:rPr>
              <a:t>Distintivo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Proyecto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relevante</a:t>
            </a:r>
            <a:r>
              <a:rPr lang="en-US" sz="1900" dirty="0">
                <a:solidFill>
                  <a:schemeClr val="tx1"/>
                </a:solidFill>
              </a:rPr>
              <a:t> de Andalucía 2023 </a:t>
            </a:r>
            <a:r>
              <a:rPr lang="en-US" sz="1900" dirty="0" err="1">
                <a:solidFill>
                  <a:schemeClr val="tx1"/>
                </a:solidFill>
              </a:rPr>
              <a:t>mediante</a:t>
            </a:r>
            <a:r>
              <a:rPr lang="en-US" sz="1900" dirty="0">
                <a:solidFill>
                  <a:schemeClr val="tx1"/>
                </a:solidFill>
              </a:rPr>
              <a:t> label </a:t>
            </a:r>
            <a:r>
              <a:rPr lang="en-US" sz="1900" dirty="0" err="1">
                <a:solidFill>
                  <a:schemeClr val="tx1"/>
                </a:solidFill>
              </a:rPr>
              <a:t>concedido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por</a:t>
            </a:r>
            <a:r>
              <a:rPr lang="en-US" sz="1900" dirty="0">
                <a:solidFill>
                  <a:schemeClr val="tx1"/>
                </a:solidFill>
              </a:rPr>
              <a:t> PMI-A </a:t>
            </a:r>
            <a:endParaRPr dirty="0">
              <a:solidFill>
                <a:schemeClr val="tx1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en-US" sz="1900" dirty="0" err="1">
                <a:solidFill>
                  <a:schemeClr val="tx1"/>
                </a:solidFill>
              </a:rPr>
              <a:t>Patrocinio</a:t>
            </a:r>
            <a:r>
              <a:rPr lang="en-US" sz="1900" dirty="0">
                <a:solidFill>
                  <a:schemeClr val="tx1"/>
                </a:solidFill>
              </a:rPr>
              <a:t> premium (</a:t>
            </a:r>
            <a:r>
              <a:rPr lang="en-US" sz="1900" dirty="0" err="1">
                <a:solidFill>
                  <a:schemeClr val="tx1"/>
                </a:solidFill>
              </a:rPr>
              <a:t>Categoría</a:t>
            </a:r>
            <a:r>
              <a:rPr lang="en-US" sz="1900" dirty="0">
                <a:solidFill>
                  <a:schemeClr val="tx1"/>
                </a:solidFill>
              </a:rPr>
              <a:t> 1) y </a:t>
            </a:r>
            <a:r>
              <a:rPr lang="en-US" sz="1900" dirty="0" err="1">
                <a:solidFill>
                  <a:schemeClr val="tx1"/>
                </a:solidFill>
              </a:rPr>
              <a:t>Patrocinio</a:t>
            </a:r>
            <a:r>
              <a:rPr lang="en-US" sz="1900" dirty="0">
                <a:solidFill>
                  <a:schemeClr val="tx1"/>
                </a:solidFill>
              </a:rPr>
              <a:t> Main (</a:t>
            </a:r>
            <a:r>
              <a:rPr lang="en-US" sz="1900" dirty="0" err="1">
                <a:solidFill>
                  <a:schemeClr val="tx1"/>
                </a:solidFill>
              </a:rPr>
              <a:t>Categoría</a:t>
            </a:r>
            <a:r>
              <a:rPr lang="en-US" sz="1900" dirty="0">
                <a:solidFill>
                  <a:schemeClr val="tx1"/>
                </a:solidFill>
              </a:rPr>
              <a:t> 2) </a:t>
            </a:r>
            <a:r>
              <a:rPr lang="en-US" sz="1900" dirty="0" err="1">
                <a:solidFill>
                  <a:schemeClr val="tx1"/>
                </a:solidFill>
              </a:rPr>
              <a:t>durante</a:t>
            </a:r>
            <a:r>
              <a:rPr lang="en-US" sz="1900" dirty="0">
                <a:solidFill>
                  <a:schemeClr val="tx1"/>
                </a:solidFill>
              </a:rPr>
              <a:t> 1 </a:t>
            </a:r>
            <a:r>
              <a:rPr lang="en-US" sz="1900" dirty="0" err="1">
                <a:solidFill>
                  <a:schemeClr val="tx1"/>
                </a:solidFill>
              </a:rPr>
              <a:t>año</a:t>
            </a:r>
            <a:endParaRPr sz="1900" dirty="0">
              <a:solidFill>
                <a:schemeClr val="tx1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en-US" sz="1900" dirty="0" err="1">
                <a:solidFill>
                  <a:schemeClr val="tx1"/>
                </a:solidFill>
              </a:rPr>
              <a:t>Espacio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específico</a:t>
            </a:r>
            <a:r>
              <a:rPr lang="en-US" sz="1900" dirty="0">
                <a:solidFill>
                  <a:schemeClr val="tx1"/>
                </a:solidFill>
              </a:rPr>
              <a:t> en </a:t>
            </a:r>
            <a:r>
              <a:rPr lang="en-US" sz="1900" dirty="0" err="1">
                <a:solidFill>
                  <a:schemeClr val="tx1"/>
                </a:solidFill>
              </a:rPr>
              <a:t>Vídeos</a:t>
            </a:r>
            <a:r>
              <a:rPr lang="en-US" sz="1900" dirty="0">
                <a:solidFill>
                  <a:schemeClr val="tx1"/>
                </a:solidFill>
              </a:rPr>
              <a:t> del PMI </a:t>
            </a:r>
            <a:r>
              <a:rPr lang="en-US" sz="1900" dirty="0" err="1">
                <a:solidFill>
                  <a:schemeClr val="tx1"/>
                </a:solidFill>
              </a:rPr>
              <a:t>sobre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Proyectos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Relevantes</a:t>
            </a:r>
            <a:r>
              <a:rPr lang="en-US" sz="1900" dirty="0">
                <a:solidFill>
                  <a:schemeClr val="tx1"/>
                </a:solidFill>
              </a:rPr>
              <a:t> de Andalucía 2023</a:t>
            </a:r>
            <a:endParaRPr dirty="0">
              <a:solidFill>
                <a:schemeClr val="tx1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en-US" sz="1900" dirty="0" err="1">
                <a:solidFill>
                  <a:schemeClr val="tx1"/>
                </a:solidFill>
              </a:rPr>
              <a:t>Participación</a:t>
            </a:r>
            <a:r>
              <a:rPr lang="en-US" sz="1900" dirty="0">
                <a:solidFill>
                  <a:schemeClr val="tx1"/>
                </a:solidFill>
              </a:rPr>
              <a:t> en </a:t>
            </a:r>
            <a:r>
              <a:rPr lang="en-US" sz="1900" dirty="0" err="1">
                <a:solidFill>
                  <a:schemeClr val="tx1"/>
                </a:solidFill>
              </a:rPr>
              <a:t>artículo</a:t>
            </a:r>
            <a:r>
              <a:rPr lang="en-US" sz="1900" dirty="0">
                <a:solidFill>
                  <a:schemeClr val="tx1"/>
                </a:solidFill>
              </a:rPr>
              <a:t>/s </a:t>
            </a:r>
            <a:r>
              <a:rPr lang="en-US" sz="1900" dirty="0" err="1">
                <a:solidFill>
                  <a:schemeClr val="tx1"/>
                </a:solidFill>
              </a:rPr>
              <a:t>internacionales</a:t>
            </a:r>
            <a:r>
              <a:rPr lang="en-US" sz="1900" dirty="0">
                <a:solidFill>
                  <a:schemeClr val="tx1"/>
                </a:solidFill>
              </a:rPr>
              <a:t> del PMI-A </a:t>
            </a:r>
            <a:r>
              <a:rPr lang="en-US" sz="1900" dirty="0" err="1">
                <a:solidFill>
                  <a:schemeClr val="tx1"/>
                </a:solidFill>
              </a:rPr>
              <a:t>sobre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ganadores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Concurso</a:t>
            </a:r>
            <a:r>
              <a:rPr lang="en-US" sz="1900" dirty="0">
                <a:solidFill>
                  <a:schemeClr val="tx1"/>
                </a:solidFill>
              </a:rPr>
              <a:t> de </a:t>
            </a:r>
            <a:r>
              <a:rPr lang="en-US" sz="1900" dirty="0" err="1">
                <a:solidFill>
                  <a:schemeClr val="tx1"/>
                </a:solidFill>
              </a:rPr>
              <a:t>Proyectos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Relevantes</a:t>
            </a:r>
            <a:r>
              <a:rPr lang="en-US" sz="1900" dirty="0">
                <a:solidFill>
                  <a:schemeClr val="tx1"/>
                </a:solidFill>
              </a:rPr>
              <a:t> de Andalucía 2023 (</a:t>
            </a:r>
            <a:r>
              <a:rPr lang="en-US" sz="1900" dirty="0" err="1">
                <a:solidFill>
                  <a:schemeClr val="tx1"/>
                </a:solidFill>
              </a:rPr>
              <a:t>Publicación</a:t>
            </a:r>
            <a:r>
              <a:rPr lang="en-US" sz="1900" dirty="0">
                <a:solidFill>
                  <a:schemeClr val="tx1"/>
                </a:solidFill>
              </a:rPr>
              <a:t> PMI Network, </a:t>
            </a:r>
            <a:r>
              <a:rPr lang="en-US" sz="1900" dirty="0" err="1">
                <a:solidFill>
                  <a:schemeClr val="tx1"/>
                </a:solidFill>
              </a:rPr>
              <a:t>PMIstandars</a:t>
            </a:r>
            <a:r>
              <a:rPr lang="en-US" sz="1900" dirty="0">
                <a:solidFill>
                  <a:schemeClr val="tx1"/>
                </a:solidFill>
              </a:rPr>
              <a:t> y en </a:t>
            </a:r>
            <a:r>
              <a:rPr lang="en-US" sz="1900" dirty="0" err="1">
                <a:solidFill>
                  <a:schemeClr val="tx1"/>
                </a:solidFill>
              </a:rPr>
              <a:t>otras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publicaciones</a:t>
            </a:r>
            <a:r>
              <a:rPr lang="en-US" sz="1900" dirty="0">
                <a:solidFill>
                  <a:schemeClr val="tx1"/>
                </a:solidFill>
              </a:rPr>
              <a:t> con </a:t>
            </a:r>
            <a:r>
              <a:rPr lang="en-US" sz="1900" dirty="0" err="1">
                <a:solidFill>
                  <a:schemeClr val="tx1"/>
                </a:solidFill>
              </a:rPr>
              <a:t>las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que</a:t>
            </a:r>
            <a:r>
              <a:rPr lang="en-US" sz="1900" dirty="0">
                <a:solidFill>
                  <a:schemeClr val="tx1"/>
                </a:solidFill>
              </a:rPr>
              <a:t> se </a:t>
            </a:r>
            <a:r>
              <a:rPr lang="en-US" sz="1900" dirty="0" err="1">
                <a:solidFill>
                  <a:schemeClr val="tx1"/>
                </a:solidFill>
              </a:rPr>
              <a:t>cierre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alianzas</a:t>
            </a:r>
            <a:r>
              <a:rPr lang="en-US" sz="1900" dirty="0">
                <a:solidFill>
                  <a:schemeClr val="tx1"/>
                </a:solidFill>
              </a:rPr>
              <a:t> de </a:t>
            </a:r>
            <a:r>
              <a:rPr lang="en-US" sz="1900" dirty="0" err="1">
                <a:solidFill>
                  <a:schemeClr val="tx1"/>
                </a:solidFill>
              </a:rPr>
              <a:t>difusión</a:t>
            </a:r>
            <a:r>
              <a:rPr lang="en-US" sz="1900" dirty="0">
                <a:solidFill>
                  <a:schemeClr val="tx1"/>
                </a:solidFill>
              </a:rPr>
              <a:t>)</a:t>
            </a:r>
            <a:br>
              <a:rPr lang="en-US" sz="1900" dirty="0">
                <a:solidFill>
                  <a:schemeClr val="tx1"/>
                </a:solidFill>
              </a:rPr>
            </a:br>
            <a:endParaRPr sz="1900" dirty="0">
              <a:solidFill>
                <a:schemeClr val="tx1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1900" dirty="0" err="1">
                <a:solidFill>
                  <a:schemeClr val="tx1"/>
                </a:solidFill>
              </a:rPr>
              <a:t>Eventos</a:t>
            </a:r>
            <a:r>
              <a:rPr lang="en-US" sz="1900" dirty="0">
                <a:solidFill>
                  <a:schemeClr val="tx1"/>
                </a:solidFill>
              </a:rPr>
              <a:t>: Lugar </a:t>
            </a:r>
            <a:r>
              <a:rPr lang="en-US" sz="1900" dirty="0" err="1">
                <a:solidFill>
                  <a:schemeClr val="tx1"/>
                </a:solidFill>
              </a:rPr>
              <a:t>destacado</a:t>
            </a:r>
            <a:r>
              <a:rPr lang="en-US" sz="1900" dirty="0">
                <a:solidFill>
                  <a:schemeClr val="tx1"/>
                </a:solidFill>
              </a:rPr>
              <a:t> en el </a:t>
            </a:r>
            <a:r>
              <a:rPr lang="en-US" sz="1900" dirty="0" err="1">
                <a:solidFill>
                  <a:schemeClr val="tx1"/>
                </a:solidFill>
              </a:rPr>
              <a:t>Congreso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Anual</a:t>
            </a:r>
            <a:r>
              <a:rPr lang="en-US" sz="1900" dirty="0">
                <a:solidFill>
                  <a:schemeClr val="tx1"/>
                </a:solidFill>
              </a:rPr>
              <a:t> de </a:t>
            </a:r>
            <a:r>
              <a:rPr lang="en-US" sz="1900" dirty="0" err="1">
                <a:solidFill>
                  <a:schemeClr val="tx1"/>
                </a:solidFill>
              </a:rPr>
              <a:t>Directores</a:t>
            </a:r>
            <a:r>
              <a:rPr lang="en-US" sz="1900" dirty="0">
                <a:solidFill>
                  <a:schemeClr val="tx1"/>
                </a:solidFill>
              </a:rPr>
              <a:t> de </a:t>
            </a:r>
            <a:r>
              <a:rPr lang="en-US" sz="1900" dirty="0" err="1">
                <a:solidFill>
                  <a:schemeClr val="tx1"/>
                </a:solidFill>
              </a:rPr>
              <a:t>Proyecto</a:t>
            </a:r>
            <a:endParaRPr dirty="0">
              <a:solidFill>
                <a:schemeClr val="tx1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Material </a:t>
            </a:r>
            <a:r>
              <a:rPr lang="en-US" sz="1900" dirty="0" err="1">
                <a:solidFill>
                  <a:schemeClr val="tx1"/>
                </a:solidFill>
              </a:rPr>
              <a:t>Promocional</a:t>
            </a:r>
            <a:r>
              <a:rPr lang="en-US" sz="1900" dirty="0">
                <a:solidFill>
                  <a:schemeClr val="tx1"/>
                </a:solidFill>
              </a:rPr>
              <a:t>: </a:t>
            </a:r>
            <a:r>
              <a:rPr lang="en-US" sz="1900" dirty="0" err="1">
                <a:solidFill>
                  <a:schemeClr val="tx1"/>
                </a:solidFill>
              </a:rPr>
              <a:t>Participación</a:t>
            </a:r>
            <a:r>
              <a:rPr lang="en-US" sz="1900" dirty="0">
                <a:solidFill>
                  <a:schemeClr val="tx1"/>
                </a:solidFill>
              </a:rPr>
              <a:t> en </a:t>
            </a:r>
            <a:r>
              <a:rPr lang="en-US" sz="1900" dirty="0" err="1">
                <a:solidFill>
                  <a:schemeClr val="tx1"/>
                </a:solidFill>
              </a:rPr>
              <a:t>Vídeo</a:t>
            </a:r>
            <a:r>
              <a:rPr lang="en-US" sz="1900" dirty="0">
                <a:solidFill>
                  <a:schemeClr val="tx1"/>
                </a:solidFill>
              </a:rPr>
              <a:t> 2024 </a:t>
            </a:r>
            <a:r>
              <a:rPr lang="en-US" sz="1900" dirty="0" err="1">
                <a:solidFill>
                  <a:schemeClr val="tx1"/>
                </a:solidFill>
              </a:rPr>
              <a:t>sobre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Proyectos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Relevantes</a:t>
            </a:r>
            <a:r>
              <a:rPr lang="en-US" sz="1900" dirty="0">
                <a:solidFill>
                  <a:schemeClr val="tx1"/>
                </a:solidFill>
              </a:rPr>
              <a:t> de Andalucía</a:t>
            </a:r>
            <a:endParaRPr dirty="0">
              <a:solidFill>
                <a:schemeClr val="tx1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1900" dirty="0" err="1">
                <a:solidFill>
                  <a:schemeClr val="tx1"/>
                </a:solidFill>
              </a:rPr>
              <a:t>Posibilidad</a:t>
            </a:r>
            <a:r>
              <a:rPr lang="en-US" sz="1900" dirty="0">
                <a:solidFill>
                  <a:schemeClr val="tx1"/>
                </a:solidFill>
              </a:rPr>
              <a:t> de </a:t>
            </a:r>
            <a:r>
              <a:rPr lang="en-US" sz="1900" dirty="0" err="1">
                <a:solidFill>
                  <a:schemeClr val="tx1"/>
                </a:solidFill>
              </a:rPr>
              <a:t>Otros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Reconocimientos</a:t>
            </a:r>
            <a:endParaRPr sz="1900" dirty="0">
              <a:solidFill>
                <a:schemeClr val="tx1"/>
              </a:solidFill>
            </a:endParaRPr>
          </a:p>
        </p:txBody>
      </p:sp>
      <p:pic>
        <p:nvPicPr>
          <p:cNvPr id="507" name="Google Shape;507;p28" descr="C:\Users\salva\Downloads\IMG-20230525-WA0013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95377" y="4152900"/>
            <a:ext cx="3594097" cy="1797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2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32"/>
          <p:cNvSpPr txBox="1"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None/>
            </a:pPr>
            <a:r>
              <a:rPr lang="en-US" sz="4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OPORTUNIDADES DE PATROCINIO</a:t>
            </a:r>
            <a:endParaRPr sz="4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32"/>
          <p:cNvSpPr/>
          <p:nvPr/>
        </p:nvSpPr>
        <p:spPr>
          <a:xfrm rot="10800000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32"/>
          <p:cNvSpPr/>
          <p:nvPr/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32"/>
          <p:cNvSpPr txBox="1">
            <a:spLocks noGrp="1"/>
          </p:cNvSpPr>
          <p:nvPr>
            <p:ph type="body" idx="1"/>
          </p:nvPr>
        </p:nvSpPr>
        <p:spPr>
          <a:xfrm>
            <a:off x="793661" y="2599509"/>
            <a:ext cx="9916672" cy="363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1. </a:t>
            </a:r>
            <a:r>
              <a:rPr lang="en-US" sz="2000" b="1" dirty="0">
                <a:solidFill>
                  <a:schemeClr val="tx1"/>
                </a:solidFill>
              </a:rPr>
              <a:t>Sponsor </a:t>
            </a:r>
            <a:r>
              <a:rPr lang="en-US" sz="2000" b="1" dirty="0" err="1">
                <a:solidFill>
                  <a:schemeClr val="tx1"/>
                </a:solidFill>
              </a:rPr>
              <a:t>Premio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Patrocinado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Creación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dirty="0" err="1">
                <a:solidFill>
                  <a:schemeClr val="tx1"/>
                </a:solidFill>
              </a:rPr>
              <a:t>una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categoría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dirty="0" err="1">
                <a:solidFill>
                  <a:schemeClr val="tx1"/>
                </a:solidFill>
              </a:rPr>
              <a:t>premio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específica</a:t>
            </a:r>
            <a:r>
              <a:rPr lang="en-US" sz="2000" dirty="0">
                <a:solidFill>
                  <a:schemeClr val="tx1"/>
                </a:solidFill>
              </a:rPr>
              <a:t> con la </a:t>
            </a:r>
            <a:r>
              <a:rPr lang="en-US" sz="2000" dirty="0" err="1">
                <a:solidFill>
                  <a:schemeClr val="tx1"/>
                </a:solidFill>
              </a:rPr>
              <a:t>mención</a:t>
            </a:r>
            <a:r>
              <a:rPr lang="en-US" sz="2000" dirty="0">
                <a:solidFill>
                  <a:schemeClr val="tx1"/>
                </a:solidFill>
              </a:rPr>
              <a:t> del sponsor. </a:t>
            </a:r>
            <a:r>
              <a:rPr lang="en-US" sz="2000" dirty="0" err="1">
                <a:solidFill>
                  <a:schemeClr val="tx1"/>
                </a:solidFill>
              </a:rPr>
              <a:t>Ej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Premio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Banco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Santantes</a:t>
            </a:r>
            <a:r>
              <a:rPr lang="en-US" sz="2000" dirty="0">
                <a:solidFill>
                  <a:schemeClr val="tx1"/>
                </a:solidFill>
              </a:rPr>
              <a:t>. El </a:t>
            </a:r>
            <a:r>
              <a:rPr lang="en-US" sz="2000" dirty="0" err="1">
                <a:solidFill>
                  <a:schemeClr val="tx1"/>
                </a:solidFill>
              </a:rPr>
              <a:t>coste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sería</a:t>
            </a:r>
            <a:r>
              <a:rPr lang="en-US" sz="2000" dirty="0">
                <a:solidFill>
                  <a:schemeClr val="tx1"/>
                </a:solidFill>
              </a:rPr>
              <a:t> el </a:t>
            </a:r>
            <a:r>
              <a:rPr lang="en-US" sz="2000" dirty="0" err="1">
                <a:solidFill>
                  <a:schemeClr val="tx1"/>
                </a:solidFill>
              </a:rPr>
              <a:t>equivalente</a:t>
            </a:r>
            <a:r>
              <a:rPr lang="en-US" sz="2000" dirty="0">
                <a:solidFill>
                  <a:schemeClr val="tx1"/>
                </a:solidFill>
              </a:rPr>
              <a:t> a </a:t>
            </a:r>
            <a:r>
              <a:rPr lang="en-US" sz="2000" dirty="0" err="1">
                <a:solidFill>
                  <a:schemeClr val="tx1"/>
                </a:solidFill>
              </a:rPr>
              <a:t>financiar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sponsorización</a:t>
            </a:r>
            <a:r>
              <a:rPr lang="en-US" sz="2000" dirty="0">
                <a:solidFill>
                  <a:schemeClr val="tx1"/>
                </a:solidFill>
              </a:rPr>
              <a:t> platinum </a:t>
            </a:r>
            <a:r>
              <a:rPr lang="en-US" sz="2000" dirty="0" err="1">
                <a:solidFill>
                  <a:schemeClr val="tx1"/>
                </a:solidFill>
              </a:rPr>
              <a:t>durante</a:t>
            </a:r>
            <a:r>
              <a:rPr lang="en-US" sz="2000" dirty="0">
                <a:solidFill>
                  <a:schemeClr val="tx1"/>
                </a:solidFill>
              </a:rPr>
              <a:t> 12 </a:t>
            </a:r>
            <a:r>
              <a:rPr lang="en-US" sz="2000" dirty="0" err="1">
                <a:solidFill>
                  <a:schemeClr val="tx1"/>
                </a:solidFill>
              </a:rPr>
              <a:t>meses</a:t>
            </a:r>
            <a:r>
              <a:rPr lang="en-US" sz="2000" dirty="0">
                <a:solidFill>
                  <a:schemeClr val="tx1"/>
                </a:solidFill>
              </a:rPr>
              <a:t>: 1200 €</a:t>
            </a:r>
            <a:endParaRPr sz="2000"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2. </a:t>
            </a:r>
            <a:r>
              <a:rPr lang="en-US" sz="2000" b="1" dirty="0">
                <a:solidFill>
                  <a:schemeClr val="tx1"/>
                </a:solidFill>
              </a:rPr>
              <a:t>Sponsor </a:t>
            </a:r>
            <a:r>
              <a:rPr lang="en-US" sz="2000" b="1" dirty="0" err="1">
                <a:solidFill>
                  <a:schemeClr val="tx1"/>
                </a:solidFill>
              </a:rPr>
              <a:t>Concurso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Proyecto</a:t>
            </a:r>
            <a:r>
              <a:rPr lang="en-US" sz="2000" dirty="0">
                <a:solidFill>
                  <a:schemeClr val="tx1"/>
                </a:solidFill>
              </a:rPr>
              <a:t>: El </a:t>
            </a:r>
            <a:r>
              <a:rPr lang="en-US" sz="2000" dirty="0" err="1">
                <a:solidFill>
                  <a:schemeClr val="tx1"/>
                </a:solidFill>
              </a:rPr>
              <a:t>coste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sería</a:t>
            </a:r>
            <a:r>
              <a:rPr lang="en-US" sz="2000" dirty="0">
                <a:solidFill>
                  <a:schemeClr val="tx1"/>
                </a:solidFill>
              </a:rPr>
              <a:t> el </a:t>
            </a:r>
            <a:r>
              <a:rPr lang="en-US" sz="2000" dirty="0" err="1">
                <a:solidFill>
                  <a:schemeClr val="tx1"/>
                </a:solidFill>
              </a:rPr>
              <a:t>equivalente</a:t>
            </a:r>
            <a:r>
              <a:rPr lang="en-US" sz="2000" dirty="0">
                <a:solidFill>
                  <a:schemeClr val="tx1"/>
                </a:solidFill>
              </a:rPr>
              <a:t> a la actual </a:t>
            </a:r>
            <a:r>
              <a:rPr lang="en-US" sz="2000" dirty="0" err="1">
                <a:solidFill>
                  <a:schemeClr val="tx1"/>
                </a:solidFill>
              </a:rPr>
              <a:t>Patrocinios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dirty="0" err="1">
                <a:solidFill>
                  <a:schemeClr val="tx1"/>
                </a:solidFill>
              </a:rPr>
              <a:t>Eventos</a:t>
            </a:r>
            <a:r>
              <a:rPr lang="en-US" sz="2000" dirty="0">
                <a:solidFill>
                  <a:schemeClr val="tx1"/>
                </a:solidFill>
              </a:rPr>
              <a:t> (350 €)</a:t>
            </a:r>
            <a:endParaRPr sz="2000"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solidFill>
                <a:srgbClr val="FF0000"/>
              </a:solidFill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solidFill>
                <a:srgbClr val="FF0000"/>
              </a:solidFill>
            </a:endParaRPr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en-US" sz="2000" dirty="0">
                <a:solidFill>
                  <a:srgbClr val="FF0000"/>
                </a:solidFill>
              </a:rPr>
              <a:t>En principio </a:t>
            </a:r>
            <a:r>
              <a:rPr lang="en-US" sz="2000" dirty="0" err="1">
                <a:solidFill>
                  <a:srgbClr val="FF0000"/>
                </a:solidFill>
              </a:rPr>
              <a:t>existirá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una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limitación</a:t>
            </a:r>
            <a:r>
              <a:rPr lang="en-US" sz="2000" dirty="0">
                <a:solidFill>
                  <a:srgbClr val="FF0000"/>
                </a:solidFill>
              </a:rPr>
              <a:t> al </a:t>
            </a:r>
            <a:r>
              <a:rPr lang="en-US" sz="2000" dirty="0" err="1">
                <a:solidFill>
                  <a:srgbClr val="FF0000"/>
                </a:solidFill>
              </a:rPr>
              <a:t>número</a:t>
            </a:r>
            <a:r>
              <a:rPr lang="en-US" sz="2000" dirty="0">
                <a:solidFill>
                  <a:srgbClr val="FF0000"/>
                </a:solidFill>
              </a:rPr>
              <a:t> de </a:t>
            </a:r>
            <a:r>
              <a:rPr lang="en-US" sz="2000" dirty="0" err="1">
                <a:solidFill>
                  <a:srgbClr val="FF0000"/>
                </a:solidFill>
              </a:rPr>
              <a:t>patrocinios</a:t>
            </a:r>
            <a:r>
              <a:rPr lang="en-US" sz="2000" dirty="0">
                <a:solidFill>
                  <a:srgbClr val="FF0000"/>
                </a:solidFill>
              </a:rPr>
              <a:t> entre 5 y 10</a:t>
            </a:r>
            <a:endParaRPr sz="2000" dirty="0">
              <a:solidFill>
                <a:srgbClr val="FF0000"/>
              </a:solidFill>
            </a:endParaRPr>
          </a:p>
        </p:txBody>
      </p:sp>
      <p:sp>
        <p:nvSpPr>
          <p:cNvPr id="552" name="Google Shape;552;p32"/>
          <p:cNvSpPr/>
          <p:nvPr/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oup of people holding letters&#10;&#10;Description automatically generated with medium confidence">
            <a:extLst>
              <a:ext uri="{FF2B5EF4-FFF2-40B4-BE49-F238E27FC236}">
                <a16:creationId xmlns:a16="http://schemas.microsoft.com/office/drawing/2014/main" xmlns="" id="{D89759E3-3B70-668D-2B1F-58AB859563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10" r="22097" b="1"/>
          <a:stretch/>
        </p:blipFill>
        <p:spPr>
          <a:xfrm>
            <a:off x="5479545" y="2921029"/>
            <a:ext cx="2830286" cy="34353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3C4663-71F1-CA45-A7CF-CC4960D9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65" y="3316778"/>
            <a:ext cx="5714885" cy="1016384"/>
          </a:xfrm>
        </p:spPr>
        <p:txBody>
          <a:bodyPr>
            <a:normAutofit/>
          </a:bodyPr>
          <a:lstStyle/>
          <a:p>
            <a:r>
              <a:rPr lang="en-US" sz="3600" dirty="0"/>
              <a:t>POR QUÉ AHORA</a:t>
            </a:r>
          </a:p>
        </p:txBody>
      </p:sp>
      <p:pic>
        <p:nvPicPr>
          <p:cNvPr id="5" name="Picture 4" descr="lanzamiento6">
            <a:extLst>
              <a:ext uri="{FF2B5EF4-FFF2-40B4-BE49-F238E27FC236}">
                <a16:creationId xmlns:a16="http://schemas.microsoft.com/office/drawing/2014/main" xmlns="" id="{B33CC893-C73F-6143-E292-771CADD39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" b="15947"/>
          <a:stretch/>
        </p:blipFill>
        <p:spPr bwMode="auto">
          <a:xfrm>
            <a:off x="5" y="881953"/>
            <a:ext cx="3664827" cy="231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Freeform: Shape 1061">
            <a:extLst>
              <a:ext uri="{FF2B5EF4-FFF2-40B4-BE49-F238E27FC236}">
                <a16:creationId xmlns:a16="http://schemas.microsoft.com/office/drawing/2014/main" xmlns="" id="{7BC0F8B1-F985-469B-8332-13DBC76655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1791963" y="451044"/>
            <a:ext cx="2308583" cy="2741196"/>
          </a:xfrm>
          <a:custGeom>
            <a:avLst/>
            <a:gdLst>
              <a:gd name="connsiteX0" fmla="*/ 2308583 w 2308583"/>
              <a:gd name="connsiteY0" fmla="*/ 2741196 h 2741196"/>
              <a:gd name="connsiteX1" fmla="*/ 462 w 2308583"/>
              <a:gd name="connsiteY1" fmla="*/ 2741196 h 2741196"/>
              <a:gd name="connsiteX2" fmla="*/ 0 w 2308583"/>
              <a:gd name="connsiteY2" fmla="*/ 2469337 h 2741196"/>
              <a:gd name="connsiteX3" fmla="*/ 2022607 w 2308583"/>
              <a:gd name="connsiteY3" fmla="*/ 2470269 h 2741196"/>
              <a:gd name="connsiteX4" fmla="*/ 2022607 w 2308583"/>
              <a:gd name="connsiteY4" fmla="*/ 0 h 2741196"/>
              <a:gd name="connsiteX5" fmla="*/ 2308583 w 2308583"/>
              <a:gd name="connsiteY5" fmla="*/ 0 h 274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2741196">
                <a:moveTo>
                  <a:pt x="2308583" y="2741196"/>
                </a:moveTo>
                <a:lnTo>
                  <a:pt x="462" y="2741196"/>
                </a:lnTo>
                <a:cubicBezTo>
                  <a:pt x="-462" y="2647366"/>
                  <a:pt x="923" y="2563167"/>
                  <a:pt x="0" y="2469337"/>
                </a:cubicBezTo>
                <a:lnTo>
                  <a:pt x="2022607" y="2470269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9" name="Picture 8" descr="A group of people standing in front of a large sign&#10;&#10;Description automatically generated with medium confidence">
            <a:extLst>
              <a:ext uri="{FF2B5EF4-FFF2-40B4-BE49-F238E27FC236}">
                <a16:creationId xmlns:a16="http://schemas.microsoft.com/office/drawing/2014/main" xmlns="" id="{CE15CC6A-9D30-8689-F440-62ADF8376A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02" r="2" b="2"/>
          <a:stretch/>
        </p:blipFill>
        <p:spPr>
          <a:xfrm>
            <a:off x="4257921" y="-1"/>
            <a:ext cx="4051910" cy="3192239"/>
          </a:xfrm>
          <a:prstGeom prst="rect">
            <a:avLst/>
          </a:prstGeom>
        </p:spPr>
      </p:pic>
      <p:pic>
        <p:nvPicPr>
          <p:cNvPr id="15" name="Picture 14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xmlns="" id="{074BC976-4A0E-625D-A6B1-79769C7B2F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49" r="4" b="4"/>
          <a:stretch/>
        </p:blipFill>
        <p:spPr>
          <a:xfrm>
            <a:off x="8479972" y="863600"/>
            <a:ext cx="2830286" cy="1894535"/>
          </a:xfrm>
          <a:prstGeom prst="rect">
            <a:avLst/>
          </a:prstGeom>
        </p:spPr>
      </p:pic>
      <p:sp>
        <p:nvSpPr>
          <p:cNvPr id="1060" name="Freeform: Shape 1063">
            <a:extLst>
              <a:ext uri="{FF2B5EF4-FFF2-40B4-BE49-F238E27FC236}">
                <a16:creationId xmlns:a16="http://schemas.microsoft.com/office/drawing/2014/main" xmlns="" id="{89D15953-1642-4DD6-AD9E-01AA19247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9466977" y="434000"/>
            <a:ext cx="2308583" cy="1114404"/>
          </a:xfrm>
          <a:custGeom>
            <a:avLst/>
            <a:gdLst>
              <a:gd name="connsiteX0" fmla="*/ 462 w 2308583"/>
              <a:gd name="connsiteY0" fmla="*/ 1114404 h 1114404"/>
              <a:gd name="connsiteX1" fmla="*/ 2308583 w 2308583"/>
              <a:gd name="connsiteY1" fmla="*/ 1114404 h 1114404"/>
              <a:gd name="connsiteX2" fmla="*/ 2308583 w 2308583"/>
              <a:gd name="connsiteY2" fmla="*/ 0 h 1114404"/>
              <a:gd name="connsiteX3" fmla="*/ 2022607 w 2308583"/>
              <a:gd name="connsiteY3" fmla="*/ 0 h 1114404"/>
              <a:gd name="connsiteX4" fmla="*/ 2022607 w 2308583"/>
              <a:gd name="connsiteY4" fmla="*/ 843477 h 1114404"/>
              <a:gd name="connsiteX5" fmla="*/ 0 w 2308583"/>
              <a:gd name="connsiteY5" fmla="*/ 842545 h 1114404"/>
              <a:gd name="connsiteX6" fmla="*/ 462 w 2308583"/>
              <a:gd name="connsiteY6" fmla="*/ 1114404 h 111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83" h="1114404">
                <a:moveTo>
                  <a:pt x="462" y="1114404"/>
                </a:moveTo>
                <a:lnTo>
                  <a:pt x="2308583" y="1114404"/>
                </a:lnTo>
                <a:lnTo>
                  <a:pt x="2308583" y="0"/>
                </a:lnTo>
                <a:lnTo>
                  <a:pt x="2022607" y="0"/>
                </a:lnTo>
                <a:lnTo>
                  <a:pt x="2022607" y="843477"/>
                </a:lnTo>
                <a:lnTo>
                  <a:pt x="0" y="842545"/>
                </a:lnTo>
                <a:cubicBezTo>
                  <a:pt x="923" y="936375"/>
                  <a:pt x="-462" y="1020574"/>
                  <a:pt x="462" y="111440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E6F3D1-978A-7C4E-9DA7-0D1562E07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10" y="4594421"/>
            <a:ext cx="4721290" cy="1843800"/>
          </a:xfrm>
        </p:spPr>
        <p:txBody>
          <a:bodyPr>
            <a:normAutofit/>
          </a:bodyPr>
          <a:lstStyle/>
          <a:p>
            <a:pPr rtl="0" eaLnBrk="1" fontAlgn="base" hangingPunct="1"/>
            <a:r>
              <a:rPr lang="es-ES" sz="2000" kern="12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el año 2023 se celebra el 5º </a:t>
            </a:r>
            <a:r>
              <a:rPr lang="es-E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Aniversario de </a:t>
            </a:r>
            <a:r>
              <a:rPr lang="es-ES" sz="2000" kern="12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Constitución </a:t>
            </a:r>
            <a:r>
              <a:rPr lang="es-E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 PMI-A</a:t>
            </a:r>
            <a:endParaRPr lang="en-US" sz="2000" dirty="0"/>
          </a:p>
        </p:txBody>
      </p:sp>
      <p:pic>
        <p:nvPicPr>
          <p:cNvPr id="11" name="Picture 10" descr="A screenshot of a video conference&#10;&#10;Description automatically generated with medium confidence">
            <a:extLst>
              <a:ext uri="{FF2B5EF4-FFF2-40B4-BE49-F238E27FC236}">
                <a16:creationId xmlns:a16="http://schemas.microsoft.com/office/drawing/2014/main" xmlns="" id="{7C192FE8-C23F-90A2-DC48-7A7D812757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080" b="4"/>
          <a:stretch/>
        </p:blipFill>
        <p:spPr>
          <a:xfrm>
            <a:off x="8937688" y="2919002"/>
            <a:ext cx="3254312" cy="2940275"/>
          </a:xfrm>
          <a:prstGeom prst="rect">
            <a:avLst/>
          </a:prstGeom>
        </p:spPr>
      </p:pic>
      <p:sp>
        <p:nvSpPr>
          <p:cNvPr id="1066" name="Freeform 6">
            <a:extLst>
              <a:ext uri="{FF2B5EF4-FFF2-40B4-BE49-F238E27FC236}">
                <a16:creationId xmlns:a16="http://schemas.microsoft.com/office/drawing/2014/main" xmlns="" id="{FBF3780C-749F-4B50-9E1D-F2B1F6DBB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>
            <a:off x="8476833" y="2919002"/>
            <a:ext cx="2525072" cy="3398994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93238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561" name="Google Shape;561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" name="Google Shape;507;p28" descr="C:\Users\salva\Downloads\IMG-20230525-WA0013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95377" y="529390"/>
            <a:ext cx="9954425" cy="542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92DFA16-B5DC-9341-BBC8-114AE0B0A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b="1" cap="all"/>
              <a:t>Concurso Proyectos Relevantes de Andalucía 2023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DBE6F3D1-978A-7C4E-9DA7-0D1562E07FE0}"/>
              </a:ext>
            </a:extLst>
          </p:cNvPr>
          <p:cNvSpPr txBox="1">
            <a:spLocks/>
          </p:cNvSpPr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82563" indent="-228600" fontAlgn="bas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1700"/>
              <a:t>El Capítulo Andalucía del Project Management Institute (PMI) como organización referente en la Dirección de Proyectos pretende el lanzamiento del CONCURSO DE PROYECTOS para identificar y poner en valor PROYECTOS RELEVANTES DE ANDALUCÍA </a:t>
            </a:r>
          </a:p>
          <a:p>
            <a:pPr marL="182563" lvl="0" indent="-228600" fontAlgn="bas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1700" u="sng"/>
              <a:t>El CONCURSO DE PROYECTOS no es un concurso de ideas de proyecto</a:t>
            </a:r>
            <a:r>
              <a:rPr lang="en-US" sz="1700"/>
              <a:t>. Se trataría de identificar proyectos ya finalizados que permitan obtener lecciones aprendidas en cualquier fase del ciclo de vida de la intervención y en los distintos procesos de la Dirección de Proyectos enunciados en el PMBok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xmlns="" id="{92562515-2E36-F140-B5BF-79AAA45783C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/>
          <a:srcRect l="3940" r="38035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361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6881B382-85C3-C940-913F-5CB38A3340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 dirty="0" err="1"/>
              <a:t>Poner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valor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esfuerzo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promotores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ejecución</a:t>
            </a:r>
            <a:r>
              <a:rPr lang="en-US" dirty="0"/>
              <a:t> de </a:t>
            </a:r>
            <a:r>
              <a:rPr lang="en-US" dirty="0" err="1"/>
              <a:t>proyectos</a:t>
            </a:r>
            <a:r>
              <a:rPr lang="en-US" dirty="0"/>
              <a:t> de </a:t>
            </a:r>
            <a:r>
              <a:rPr lang="en-US" dirty="0" err="1"/>
              <a:t>interés</a:t>
            </a:r>
            <a:r>
              <a:rPr lang="en-US" dirty="0"/>
              <a:t> </a:t>
            </a:r>
            <a:r>
              <a:rPr lang="en-US" dirty="0" err="1"/>
              <a:t>estratégico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Andalucía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2FC80C3-77F7-874E-9CBE-A70B9120D3E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947148" y="2007764"/>
            <a:ext cx="2731505" cy="4043363"/>
          </a:xfrm>
        </p:spPr>
        <p:txBody>
          <a:bodyPr/>
          <a:lstStyle/>
          <a:p>
            <a:pPr lvl="1"/>
            <a:r>
              <a:rPr lang="en-US" dirty="0"/>
              <a:t>Dar </a:t>
            </a:r>
            <a:r>
              <a:rPr lang="en-US" dirty="0" err="1"/>
              <a:t>visibilidad</a:t>
            </a:r>
            <a:r>
              <a:rPr lang="en-US" dirty="0"/>
              <a:t> al PMI-A </a:t>
            </a:r>
            <a:r>
              <a:rPr lang="en-US" dirty="0" err="1"/>
              <a:t>en</a:t>
            </a:r>
            <a:r>
              <a:rPr lang="en-US" dirty="0"/>
              <a:t> Andalucía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institución</a:t>
            </a:r>
            <a:r>
              <a:rPr lang="en-US" dirty="0"/>
              <a:t> de </a:t>
            </a:r>
            <a:r>
              <a:rPr lang="en-US" dirty="0" err="1"/>
              <a:t>refencia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difusión</a:t>
            </a:r>
            <a:r>
              <a:rPr lang="en-US" dirty="0"/>
              <a:t> y </a:t>
            </a:r>
            <a:r>
              <a:rPr lang="en-US" dirty="0" err="1"/>
              <a:t>reconocimiento</a:t>
            </a:r>
            <a:r>
              <a:rPr lang="en-US" dirty="0"/>
              <a:t> de </a:t>
            </a:r>
            <a:r>
              <a:rPr lang="en-US" dirty="0" err="1"/>
              <a:t>proyectos</a:t>
            </a:r>
            <a:r>
              <a:rPr lang="en-US" dirty="0"/>
              <a:t> de </a:t>
            </a:r>
            <a:r>
              <a:rPr lang="en-US" dirty="0" err="1"/>
              <a:t>interés</a:t>
            </a:r>
            <a:r>
              <a:rPr lang="en-US" dirty="0"/>
              <a:t> </a:t>
            </a:r>
            <a:r>
              <a:rPr lang="en-US" dirty="0" err="1"/>
              <a:t>estratégicos</a:t>
            </a:r>
            <a:r>
              <a:rPr lang="en-US" dirty="0"/>
              <a:t> de </a:t>
            </a:r>
            <a:r>
              <a:rPr lang="en-US" dirty="0" err="1"/>
              <a:t>carácter</a:t>
            </a:r>
            <a:r>
              <a:rPr lang="en-US" dirty="0"/>
              <a:t> regional y local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B1F4DE7-A70B-1F43-849C-38DC1A9EB785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pPr lvl="1"/>
            <a:r>
              <a:rPr lang="es-ES" dirty="0"/>
              <a:t>Difundir y visibilizar la contribución de los </a:t>
            </a:r>
            <a:r>
              <a:rPr lang="es-ES" dirty="0" err="1"/>
              <a:t>PMs</a:t>
            </a:r>
            <a:r>
              <a:rPr lang="es-ES" dirty="0"/>
              <a:t> en la ejecución de iniciativas de interés estratégico en Andalucía</a:t>
            </a:r>
          </a:p>
          <a:p>
            <a:pPr marL="7938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10D"/>
              </a:buClr>
              <a:buSzPct val="600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title" idx="4294967295"/>
          </p:nvPr>
        </p:nvSpPr>
        <p:spPr>
          <a:xfrm>
            <a:off x="314325" y="302839"/>
            <a:ext cx="11558588" cy="1397624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OBJETIVOS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1654A4-19FB-0016-0053-EB76E4BB55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378"/>
            <a:ext cx="12352983" cy="685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66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2651ACD-DE8B-2B09-87C8-1441D64D71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51" y="0"/>
            <a:ext cx="121684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64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1">
            <a:extLst>
              <a:ext uri="{FF2B5EF4-FFF2-40B4-BE49-F238E27FC236}">
                <a16:creationId xmlns:a16="http://schemas.microsoft.com/office/drawing/2014/main" xmlns="" id="{B6CDA21F-E7AF-4C75-8395-33F58D5B0E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23">
            <a:extLst>
              <a:ext uri="{FF2B5EF4-FFF2-40B4-BE49-F238E27FC236}">
                <a16:creationId xmlns:a16="http://schemas.microsoft.com/office/drawing/2014/main" xmlns="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4" name="Rectangle 24">
              <a:extLst>
                <a:ext uri="{FF2B5EF4-FFF2-40B4-BE49-F238E27FC236}">
                  <a16:creationId xmlns:a16="http://schemas.microsoft.com/office/drawing/2014/main" xmlns="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3C4663-71F1-CA45-A7CF-CC4960D9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DESTINATARIOS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E6F3D1-978A-7C4E-9DA7-0D1562E07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2364378"/>
            <a:ext cx="9941319" cy="3777802"/>
          </a:xfrm>
        </p:spPr>
        <p:txBody>
          <a:bodyPr anchor="ctr">
            <a:normAutofit/>
          </a:bodyPr>
          <a:lstStyle/>
          <a:p>
            <a:pPr marL="85725" fontAlgn="base"/>
            <a:r>
              <a:rPr lang="es-ES" sz="2400" dirty="0"/>
              <a:t>Podrán presentar proyectos las Organizaciones Promotoras del mismo o aquellas otras organizaciones, sin ser promotor o cliente principal del mismo, que hayan sido Organizaciones Responsables del diseño, planificación, ejecución o evaluación del mismo </a:t>
            </a:r>
            <a:r>
              <a:rPr lang="es-ES" sz="2400" u="sng" dirty="0"/>
              <a:t>siempre que cuenten con la autorización expresa la organización promotora</a:t>
            </a:r>
            <a:endParaRPr lang="es-ES" sz="24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635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C274C7-C9EB-264D-8DBE-910D8514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MODALIDADES DE PROYECTO</a:t>
            </a: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xmlns="" id="{F7117410-A2A4-4085-9ADC-46744551DB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9F74EB5-E547-4FB4-95F5-BCC788F3C4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9F313FAC-F2D3-5C4C-85F4-03F69C5D1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6" y="2847292"/>
            <a:ext cx="2143124" cy="2960239"/>
          </a:xfrm>
        </p:spPr>
        <p:txBody>
          <a:bodyPr>
            <a:normAutofit/>
          </a:bodyPr>
          <a:lstStyle/>
          <a:p>
            <a:pPr marL="182880" indent="-182880" defTabSz="731520">
              <a:spcBef>
                <a:spcPts val="800"/>
              </a:spcBef>
            </a:pPr>
            <a:r>
              <a:rPr lang="es-E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Proyectos cuyo contenido principal está vinculado con el desarrollo, producción, comercialización y uso intensivo de las tecnologías de la información y las comunicaciones</a:t>
            </a:r>
            <a:endParaRPr lang="es-ES" sz="160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xmlns="" id="{81C3B82D-7062-7A49-9525-DFD6146835A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438225" y="2826488"/>
            <a:ext cx="2476675" cy="32773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2880" indent="-182880" defTabSz="731520">
              <a:spcBef>
                <a:spcPts val="800"/>
              </a:spcBef>
            </a:pPr>
            <a:r>
              <a:rPr lang="es-E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Proyectos cuyo contenido principal está vinculado a obra, pública o privada, en la que se efectúen trabajos de construcción o ingeniería civil para erigir un edificio, una infraestructura pública, una planta industrial o cualquier otro alzamiento de acuerdo con el diseño o determinación realizado previamente por técnicos especializados en el campo de la Ingeniería</a:t>
            </a:r>
            <a:endParaRPr lang="es-ES" sz="16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xmlns="" id="{18F41400-5B2E-D843-838E-6D446A2BE5F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762500" y="2847292"/>
            <a:ext cx="2409825" cy="34254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2880" indent="-182880" defTabSz="731520">
              <a:spcBef>
                <a:spcPts val="800"/>
              </a:spcBef>
            </a:pPr>
            <a:r>
              <a:rPr lang="es-E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Proyectos cuyo contenido principal está vinculado a actividades destinadas a medir, prevenir, limitar, minimizar o corregir el daño ambiental que se hace al agua, al aire y al suelo, así como los problemas relacionados con los residuos, el ruido y los ecosistemas (protección ambiental), y el agotamiento de los recursos (gestión de los recursos naturales).</a:t>
            </a:r>
          </a:p>
          <a:p>
            <a:endParaRPr lang="es-ES" sz="1600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xmlns="" id="{2876961E-08C8-494F-9CAE-896B36BBA20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9399180" y="2809192"/>
            <a:ext cx="2297520" cy="3532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2880" indent="-182880" defTabSz="731520">
              <a:spcBef>
                <a:spcPts val="800"/>
              </a:spcBef>
            </a:pPr>
            <a:r>
              <a:rPr lang="es-E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Proyectos cuyo contenido principal está vinculado a actividades de intervención social relacionadas con el ámbito educativo, promoción de empleo, lucha contra la exclusión social y otros de carácter sociocultural.</a:t>
            </a:r>
            <a:endParaRPr lang="es-E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601ECA-0853-9758-0E4F-5E3F17C3DDDD}"/>
              </a:ext>
            </a:extLst>
          </p:cNvPr>
          <p:cNvSpPr txBox="1"/>
          <p:nvPr/>
        </p:nvSpPr>
        <p:spPr>
          <a:xfrm>
            <a:off x="553931" y="1853682"/>
            <a:ext cx="143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1.- Sector TIC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3D61904-0A11-2117-4EE3-7FF8849934D9}"/>
              </a:ext>
            </a:extLst>
          </p:cNvPr>
          <p:cNvSpPr txBox="1"/>
          <p:nvPr/>
        </p:nvSpPr>
        <p:spPr>
          <a:xfrm>
            <a:off x="2626145" y="1852564"/>
            <a:ext cx="1786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2.- Sector construcción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A005B8B-717B-4507-38FC-C2E9BB8180FF}"/>
              </a:ext>
            </a:extLst>
          </p:cNvPr>
          <p:cNvSpPr txBox="1"/>
          <p:nvPr/>
        </p:nvSpPr>
        <p:spPr>
          <a:xfrm>
            <a:off x="4779606" y="1825302"/>
            <a:ext cx="2299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3.- Sector medioambiental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DD9AD7-A488-82FB-57C2-1B14F6F05EC0}"/>
              </a:ext>
            </a:extLst>
          </p:cNvPr>
          <p:cNvSpPr txBox="1"/>
          <p:nvPr/>
        </p:nvSpPr>
        <p:spPr>
          <a:xfrm>
            <a:off x="9480052" y="1818498"/>
            <a:ext cx="243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5</a:t>
            </a:r>
            <a:r>
              <a:rPr lang="es-ES" b="1" dirty="0" smtClean="0"/>
              <a:t>.- </a:t>
            </a:r>
            <a:r>
              <a:rPr lang="es-ES" b="1" dirty="0"/>
              <a:t>Sector Social y servicios a la comunidad</a:t>
            </a:r>
            <a:endParaRPr lang="en-US" b="1" dirty="0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xmlns="" id="{18F41400-5B2E-D843-838E-6D446A2BE5F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067550" y="2828242"/>
            <a:ext cx="2409825" cy="34254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2880" indent="-182880" defTabSz="731520">
              <a:spcBef>
                <a:spcPts val="800"/>
              </a:spcBef>
            </a:pPr>
            <a:r>
              <a:rPr lang="es-ES" sz="1600" dirty="0" smtClean="0"/>
              <a:t>Proyectos cuyo contenido principal está vinculado a actividades de contenido industrial para generación y transporte de energía, producción química, fabricación mecánica y de transformación de materiales, fabricación aeroespacial, robótica, </a:t>
            </a:r>
            <a:r>
              <a:rPr lang="es-ES" sz="1600" dirty="0" err="1" smtClean="0"/>
              <a:t>mecatrónica</a:t>
            </a:r>
            <a:r>
              <a:rPr lang="es-ES" sz="1600" dirty="0" smtClean="0"/>
              <a:t> y de organización de los recursos productivos</a:t>
            </a:r>
            <a:endParaRPr lang="es-ES" sz="1600" dirty="0"/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xmlns="" id="{3A005B8B-717B-4507-38FC-C2E9BB8180FF}"/>
              </a:ext>
            </a:extLst>
          </p:cNvPr>
          <p:cNvSpPr txBox="1"/>
          <p:nvPr/>
        </p:nvSpPr>
        <p:spPr>
          <a:xfrm>
            <a:off x="7275156" y="1834827"/>
            <a:ext cx="2021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4</a:t>
            </a:r>
            <a:r>
              <a:rPr lang="es-ES" b="1" dirty="0" smtClean="0"/>
              <a:t>.- </a:t>
            </a:r>
            <a:r>
              <a:rPr lang="es-ES" b="1" dirty="0"/>
              <a:t>Sector </a:t>
            </a:r>
            <a:r>
              <a:rPr lang="es-ES" b="1" dirty="0" smtClean="0"/>
              <a:t>industrial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57692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xmlns="" id="{B6CDA21F-E7AF-4C75-8395-33F58D5B0E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3C4663-71F1-CA45-A7CF-CC4960D9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SELECCIÓN MODALIDAD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E6F3D1-978A-7C4E-9DA7-0D1562E07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3017522"/>
            <a:ext cx="9843796" cy="2076990"/>
          </a:xfrm>
        </p:spPr>
        <p:txBody>
          <a:bodyPr anchor="ctr">
            <a:normAutofit/>
          </a:bodyPr>
          <a:lstStyle/>
          <a:p>
            <a:pPr marL="85725" fontAlgn="base"/>
            <a:r>
              <a:rPr lang="es-ES" sz="2400" u="sng" dirty="0"/>
              <a:t>Un mismo proyecto sólo podrá concurrir a una única modalidad</a:t>
            </a:r>
            <a:r>
              <a:rPr lang="es-ES" sz="2400" dirty="0"/>
              <a:t>. La persona responsable de la solicitud deberá optar por esa única modalidad en función de su contenido y características principales, debiendo explicar formalmente el motivo de su selección.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7707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05BFE0"/>
      </a:accent2>
      <a:accent3>
        <a:srgbClr val="A5A5A5"/>
      </a:accent3>
      <a:accent4>
        <a:srgbClr val="4F17A8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05BFE0"/>
    </a:accent2>
    <a:accent3>
      <a:srgbClr val="A5A5A5"/>
    </a:accent3>
    <a:accent4>
      <a:srgbClr val="4F17A8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1826</Words>
  <Application>Microsoft Office PowerPoint</Application>
  <PresentationFormat>Personalizado</PresentationFormat>
  <Paragraphs>144</Paragraphs>
  <Slides>30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Office Theme</vt:lpstr>
      <vt:lpstr>concurso de proyectos RELEVANTES DE ANDALUCÍA DEL pmi-a Convocatoria 2023-2024  Presentación Solicitudes:  htpps:/pmiandalucia.org/concursoproyectos  </vt:lpstr>
      <vt:lpstr>ANTECEDENTES</vt:lpstr>
      <vt:lpstr>POR QUÉ AHORA</vt:lpstr>
      <vt:lpstr>Concurso Proyectos Relevantes de Andalucía 2023</vt:lpstr>
      <vt:lpstr>OBJETIVOS</vt:lpstr>
      <vt:lpstr>Diapositiva 6</vt:lpstr>
      <vt:lpstr>DESTINATARIOS</vt:lpstr>
      <vt:lpstr>MODALIDADES DE PROYECTO</vt:lpstr>
      <vt:lpstr>SELECCIÓN MODALIDAD</vt:lpstr>
      <vt:lpstr>Diapositiva 10</vt:lpstr>
      <vt:lpstr>REQUISITOS Y NORMAS DE PARTICIPACIÓN</vt:lpstr>
      <vt:lpstr>PRESENTACIÓN SOLICITUDES</vt:lpstr>
      <vt:lpstr>DOCUMENTACIÓN A PRESENTAR</vt:lpstr>
      <vt:lpstr>DATOS CORPORATIVOS DEL PROYECTO</vt:lpstr>
      <vt:lpstr>DATOS BÁSICOS DEL PROYECTO</vt:lpstr>
      <vt:lpstr>INNOVACIÓN Y ENTREGA DE VALOR DEL PROYECTO</vt:lpstr>
      <vt:lpstr>RIESGOS Y LECCIONES APRENDIDAS DEL PROYECTO</vt:lpstr>
      <vt:lpstr>Diapositiva 18</vt:lpstr>
      <vt:lpstr>PERÍODO DE PRESENTACIÓN DE SOLICITUDES </vt:lpstr>
      <vt:lpstr>Diapositiva 20</vt:lpstr>
      <vt:lpstr>EVALUACIÓN DE LOS PROYECTOS</vt:lpstr>
      <vt:lpstr>CRITERIOS DE SELECCIÓN</vt:lpstr>
      <vt:lpstr>VALORACIÓN ELEMENTOS BÁSICOS</vt:lpstr>
      <vt:lpstr>VALORACIÓN INNOVACIÓN Y ENTREGA DE VALOR </vt:lpstr>
      <vt:lpstr>VALORACIÓN RIESGOS Y LECCIONES APRENDIDAS</vt:lpstr>
      <vt:lpstr>JURADO Y TRIBUNAL CALIFICADOR</vt:lpstr>
      <vt:lpstr>RECONOCIMIENTOS Y DISTINTIVOS A PARTICIPANTES  </vt:lpstr>
      <vt:lpstr>RECONOCIMIENTOS Y DISTINTIVOS A GANADORES  </vt:lpstr>
      <vt:lpstr>OPORTUNIDADES DE PATROCINIO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Salvador Palomo</dc:creator>
  <cp:lastModifiedBy>Salvador Palomo</cp:lastModifiedBy>
  <cp:revision>8</cp:revision>
  <dcterms:created xsi:type="dcterms:W3CDTF">2023-05-24T08:20:32Z</dcterms:created>
  <dcterms:modified xsi:type="dcterms:W3CDTF">2024-05-02T06:14:24Z</dcterms:modified>
</cp:coreProperties>
</file>